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handoutMasterIdLst>
    <p:handoutMasterId r:id="rId20"/>
  </p:handoutMasterIdLst>
  <p:sldIdLst>
    <p:sldId id="1988" r:id="rId5"/>
    <p:sldId id="2982" r:id="rId6"/>
    <p:sldId id="2981" r:id="rId7"/>
    <p:sldId id="2969" r:id="rId8"/>
    <p:sldId id="2970" r:id="rId9"/>
    <p:sldId id="2971" r:id="rId10"/>
    <p:sldId id="2972" r:id="rId11"/>
    <p:sldId id="2973" r:id="rId12"/>
    <p:sldId id="2975" r:id="rId13"/>
    <p:sldId id="2976" r:id="rId14"/>
    <p:sldId id="2983" r:id="rId15"/>
    <p:sldId id="2978" r:id="rId16"/>
    <p:sldId id="2979" r:id="rId17"/>
    <p:sldId id="2980" r:id="rId18"/>
  </p:sldIdLst>
  <p:sldSz cx="9144000" cy="6858000" type="screen4x3"/>
  <p:notesSz cx="6858000" cy="9144000"/>
  <p:embeddedFontLst>
    <p:embeddedFont>
      <p:font typeface="AR P悠々ゴシック体E" panose="040B0900000000000000" pitchFamily="50" charset="-128"/>
      <p:regular r:id="rId21"/>
    </p:embeddedFont>
    <p:embeddedFont>
      <p:font typeface="AR悠々ゴシック体E" panose="040B0909000000000000" pitchFamily="49" charset="-128"/>
      <p:regular r:id="rId22"/>
    </p:embeddedFont>
    <p:embeddedFont>
      <p:font typeface="ＤＦＰ特太ゴシック体" panose="020B0A00010101010101" pitchFamily="50" charset="-128"/>
      <p:regular r:id="rId23"/>
    </p:embeddedFont>
    <p:embeddedFont>
      <p:font typeface="HG丸ｺﾞｼｯｸM-PRO" panose="020F0600000000000000" pitchFamily="50" charset="-128"/>
      <p:regular r:id="rId24"/>
    </p:embeddedFont>
    <p:embeddedFont>
      <p:font typeface="Segoe UI Historic" panose="020B0502040204020203" pitchFamily="34" charset="0"/>
      <p:regular r:id="rId25"/>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3300"/>
    <a:srgbClr val="A50021"/>
    <a:srgbClr val="FF9900"/>
    <a:srgbClr val="FFFF00"/>
    <a:srgbClr val="FFFF66"/>
    <a:srgbClr val="FF6600"/>
    <a:srgbClr val="96969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9CB84-89D1-465F-B372-EF2FC8297AD8}" v="33" dt="2020-10-23T01:47:32.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1" autoAdjust="0"/>
    <p:restoredTop sz="94731" autoAdjust="0"/>
  </p:normalViewPr>
  <p:slideViewPr>
    <p:cSldViewPr>
      <p:cViewPr varScale="1">
        <p:scale>
          <a:sx n="110" d="100"/>
          <a:sy n="110" d="100"/>
        </p:scale>
        <p:origin x="1530" y="78"/>
      </p:cViewPr>
      <p:guideLst>
        <p:guide orient="horz" pos="2160"/>
        <p:guide pos="2880"/>
      </p:guideLst>
    </p:cSldViewPr>
  </p:slideViewPr>
  <p:outlineViewPr>
    <p:cViewPr>
      <p:scale>
        <a:sx n="33" d="100"/>
        <a:sy n="33" d="100"/>
      </p:scale>
      <p:origin x="0" y="87990"/>
    </p:cViewPr>
  </p:outlineViewPr>
  <p:notesTextViewPr>
    <p:cViewPr>
      <p:scale>
        <a:sx n="3" d="2"/>
        <a:sy n="3" d="2"/>
      </p:scale>
      <p:origin x="0" y="0"/>
    </p:cViewPr>
  </p:notesTextViewPr>
  <p:sorterViewPr>
    <p:cViewPr>
      <p:scale>
        <a:sx n="50" d="100"/>
        <a:sy n="50" d="100"/>
      </p:scale>
      <p:origin x="0" y="-3432"/>
    </p:cViewPr>
  </p:sorterViewPr>
  <p:notesViewPr>
    <p:cSldViewPr>
      <p:cViewPr varScale="1">
        <p:scale>
          <a:sx n="59" d="100"/>
          <a:sy n="59" d="100"/>
        </p:scale>
        <p:origin x="-25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D5D984-4E1F-4AF1-AF3B-2ADF4BBD7B36}" type="datetimeFigureOut">
              <a:rPr kumimoji="1" lang="ja-JP" altLang="en-US" smtClean="0"/>
              <a:pPr/>
              <a:t>2020/10/23</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ED9490-19E8-450A-B0A8-469918563C0F}" type="slidenum">
              <a:rPr kumimoji="1" lang="ja-JP" altLang="en-US" smtClean="0"/>
              <a:pPr/>
              <a:t>‹#›</a:t>
            </a:fld>
            <a:endParaRPr kumimoji="1" lang="ja-JP" altLang="en-US"/>
          </a:p>
        </p:txBody>
      </p:sp>
    </p:spTree>
    <p:extLst>
      <p:ext uri="{BB962C8B-B14F-4D97-AF65-F5344CB8AC3E}">
        <p14:creationId xmlns:p14="http://schemas.microsoft.com/office/powerpoint/2010/main" val="354657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0A354A-BE0E-4775-91E9-5710D7B3BFA6}" type="slidenum">
              <a:rPr lang="en-US" altLang="ja-JP"/>
              <a:pPr/>
              <a:t>‹#›</a:t>
            </a:fld>
            <a:endParaRPr lang="en-US" altLang="ja-JP"/>
          </a:p>
        </p:txBody>
      </p:sp>
    </p:spTree>
    <p:extLst>
      <p:ext uri="{BB962C8B-B14F-4D97-AF65-F5344CB8AC3E}">
        <p14:creationId xmlns:p14="http://schemas.microsoft.com/office/powerpoint/2010/main" val="545091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0A354A-BE0E-4775-91E9-5710D7B3BFA6}" type="slidenum">
              <a:rPr lang="en-US" altLang="ja-JP" smtClean="0"/>
              <a:pPr/>
              <a:t>1</a:t>
            </a:fld>
            <a:endParaRPr lang="en-US" altLang="ja-JP"/>
          </a:p>
        </p:txBody>
      </p:sp>
    </p:spTree>
    <p:extLst>
      <p:ext uri="{BB962C8B-B14F-4D97-AF65-F5344CB8AC3E}">
        <p14:creationId xmlns:p14="http://schemas.microsoft.com/office/powerpoint/2010/main" val="383221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229600" cy="648072"/>
          </a:xfrm>
          <a:prstGeom prst="rect">
            <a:avLst/>
          </a:prstGeom>
          <a:effectLst/>
        </p:spPr>
        <p:txBody>
          <a:bodyPr/>
          <a:lstStyle>
            <a:lvl1pPr algn="l">
              <a:defRPr sz="3200" baseline="0">
                <a:solidFill>
                  <a:srgbClr val="FFFF0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908720"/>
            <a:ext cx="8229600" cy="5217443"/>
          </a:xfrm>
          <a:prstGeom prst="rect">
            <a:avLst/>
          </a:prstGeom>
        </p:spPr>
        <p:txBody>
          <a:bodyPr/>
          <a:lstStyle>
            <a:lvl1pPr>
              <a:buClr>
                <a:schemeClr val="accent2"/>
              </a:buClr>
              <a:defRPr/>
            </a:lvl1pPr>
            <a:lvl2pPr>
              <a:buClr>
                <a:schemeClr val="accent2"/>
              </a:buClr>
              <a:buFont typeface="Arial" pitchFamily="34" charset="0"/>
              <a:buChar char="•"/>
              <a:defRPr/>
            </a:lvl2pPr>
            <a:lvl3pPr>
              <a:buClr>
                <a:schemeClr val="accent2"/>
              </a:buCl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620713"/>
          </a:xfrm>
          <a:prstGeom prst="rect">
            <a:avLst/>
          </a:prstGeom>
          <a:solidFill>
            <a:srgbClr val="008000"/>
          </a:solidFill>
          <a:ln w="9525">
            <a:noFill/>
            <a:miter lim="800000"/>
            <a:headEnd/>
            <a:tailEnd/>
          </a:ln>
          <a:effectLst/>
        </p:spPr>
        <p:txBody>
          <a:bodyPr wrap="none" anchor="ctr"/>
          <a:lstStyle/>
          <a:p>
            <a:endParaRPr lang="ja-JP" altLang="en-US"/>
          </a:p>
        </p:txBody>
      </p:sp>
      <p:sp>
        <p:nvSpPr>
          <p:cNvPr id="1038" name="Rectangle 14"/>
          <p:cNvSpPr>
            <a:spLocks noChangeArrowheads="1"/>
          </p:cNvSpPr>
          <p:nvPr/>
        </p:nvSpPr>
        <p:spPr bwMode="auto">
          <a:xfrm>
            <a:off x="0" y="620713"/>
            <a:ext cx="9144000" cy="71437"/>
          </a:xfrm>
          <a:prstGeom prst="rect">
            <a:avLst/>
          </a:prstGeom>
          <a:solidFill>
            <a:srgbClr val="FF0000"/>
          </a:solidFill>
          <a:ln w="9525">
            <a:noFill/>
            <a:miter lim="800000"/>
            <a:headEnd/>
            <a:tailEnd/>
          </a:ln>
          <a:effectLst/>
        </p:spPr>
        <p:txBody>
          <a:bodyPr wrap="none" anchor="ctr"/>
          <a:lstStyle/>
          <a:p>
            <a:endParaRPr lang="ja-JP" altLang="en-US"/>
          </a:p>
        </p:txBody>
      </p:sp>
      <p:sp>
        <p:nvSpPr>
          <p:cNvPr id="1039" name="Rectangle 15"/>
          <p:cNvSpPr>
            <a:spLocks noChangeArrowheads="1"/>
          </p:cNvSpPr>
          <p:nvPr/>
        </p:nvSpPr>
        <p:spPr bwMode="auto">
          <a:xfrm>
            <a:off x="8523288" y="6616700"/>
            <a:ext cx="585787" cy="268288"/>
          </a:xfrm>
          <a:prstGeom prst="rect">
            <a:avLst/>
          </a:prstGeom>
          <a:noFill/>
          <a:ln w="9525">
            <a:noFill/>
            <a:miter lim="800000"/>
            <a:headEnd/>
            <a:tailEnd/>
          </a:ln>
          <a:effectLst/>
        </p:spPr>
        <p:txBody>
          <a:bodyPr/>
          <a:lstStyle/>
          <a:p>
            <a:pPr algn="r"/>
            <a:fld id="{F10E94C2-5BF4-44AF-B6DA-5A0045E97B1B}" type="slidenum">
              <a:rPr lang="en-US" altLang="ja-JP" sz="1000"/>
              <a:pPr algn="r"/>
              <a:t>‹#›</a:t>
            </a:fld>
            <a:endParaRPr lang="en-US" altLang="ja-JP" sz="1000"/>
          </a:p>
        </p:txBody>
      </p:sp>
      <p:sp>
        <p:nvSpPr>
          <p:cNvPr id="1044" name="Line 20"/>
          <p:cNvSpPr>
            <a:spLocks noChangeShapeType="1"/>
          </p:cNvSpPr>
          <p:nvPr/>
        </p:nvSpPr>
        <p:spPr bwMode="auto">
          <a:xfrm>
            <a:off x="0" y="6524625"/>
            <a:ext cx="9144000" cy="0"/>
          </a:xfrm>
          <a:prstGeom prst="line">
            <a:avLst/>
          </a:prstGeom>
          <a:noFill/>
          <a:ln w="19050">
            <a:solidFill>
              <a:srgbClr val="C0C0C0"/>
            </a:solidFill>
            <a:round/>
            <a:headEnd/>
            <a:tailEnd/>
          </a:ln>
          <a:effectLst/>
        </p:spPr>
        <p:txBody>
          <a:bodyPr/>
          <a:lstStyle/>
          <a:p>
            <a:endParaRPr lang="ja-JP" altLang="en-US"/>
          </a:p>
        </p:txBody>
      </p:sp>
      <p:sp>
        <p:nvSpPr>
          <p:cNvPr id="7" name="テキスト ボックス 6"/>
          <p:cNvSpPr txBox="1"/>
          <p:nvPr/>
        </p:nvSpPr>
        <p:spPr>
          <a:xfrm>
            <a:off x="3563888" y="6519446"/>
            <a:ext cx="1620957" cy="338554"/>
          </a:xfrm>
          <a:prstGeom prst="rect">
            <a:avLst/>
          </a:prstGeom>
          <a:noFill/>
        </p:spPr>
        <p:txBody>
          <a:bodyPr wrap="none" rtlCol="0">
            <a:spAutoFit/>
          </a:bodyPr>
          <a:lstStyle/>
          <a:p>
            <a:r>
              <a:rPr kumimoji="1" lang="ja-JP" altLang="en-US" sz="1600" dirty="0">
                <a:solidFill>
                  <a:srgbClr val="008000"/>
                </a:solidFill>
                <a:ea typeface="ＤＨＰ特太ゴシック体" pitchFamily="2" charset="-128"/>
              </a:rPr>
              <a:t>地域防災研究所</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6858000"/>
          </a:xfrm>
          <a:prstGeom prst="rect">
            <a:avLst/>
          </a:prstGeom>
          <a:solidFill>
            <a:srgbClr val="008000"/>
          </a:solidFill>
          <a:ln w="9525">
            <a:noFill/>
            <a:miter lim="800000"/>
            <a:headEnd/>
            <a:tailEnd/>
          </a:ln>
          <a:effectLst/>
        </p:spPr>
        <p:txBody>
          <a:bodyPr wrap="none" anchor="ctr"/>
          <a:lstStyle/>
          <a:p>
            <a:pPr algn="ctr"/>
            <a:endParaRPr lang="ja-JP" altLang="en-US" sz="3600" dirty="0">
              <a:solidFill>
                <a:schemeClr val="bg1"/>
              </a:solidFill>
              <a:latin typeface="ＤＦＰ特太ゴシック体" panose="020B0A00010101010101" pitchFamily="50" charset="-128"/>
              <a:ea typeface="ＤＦＰ特太ゴシック体" panose="020B0A00010101010101" pitchFamily="50" charset="-128"/>
            </a:endParaRPr>
          </a:p>
        </p:txBody>
      </p:sp>
      <p:sp>
        <p:nvSpPr>
          <p:cNvPr id="10" name="Rectangle 4"/>
          <p:cNvSpPr>
            <a:spLocks noChangeArrowheads="1"/>
          </p:cNvSpPr>
          <p:nvPr/>
        </p:nvSpPr>
        <p:spPr bwMode="auto">
          <a:xfrm>
            <a:off x="-1" y="5158630"/>
            <a:ext cx="9144001" cy="1726753"/>
          </a:xfrm>
          <a:prstGeom prst="rect">
            <a:avLst/>
          </a:prstGeom>
          <a:solidFill>
            <a:schemeClr val="accent6">
              <a:lumMod val="50000"/>
            </a:schemeClr>
          </a:solidFill>
          <a:ln w="9525">
            <a:noFill/>
            <a:miter lim="800000"/>
            <a:headEnd/>
            <a:tailEnd/>
          </a:ln>
          <a:effectLst/>
        </p:spPr>
        <p:txBody>
          <a:bodyPr wrap="none" anchor="ctr"/>
          <a:lstStyle/>
          <a:p>
            <a:endParaRPr lang="ja-JP" altLang="en-US" dirty="0"/>
          </a:p>
        </p:txBody>
      </p:sp>
      <p:sp>
        <p:nvSpPr>
          <p:cNvPr id="11" name="Rectangle 5"/>
          <p:cNvSpPr txBox="1">
            <a:spLocks noChangeArrowheads="1"/>
          </p:cNvSpPr>
          <p:nvPr/>
        </p:nvSpPr>
        <p:spPr bwMode="auto">
          <a:xfrm>
            <a:off x="971600" y="5301208"/>
            <a:ext cx="7416824" cy="1438672"/>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dirty="0">
                <a:ln w="18000">
                  <a:noFill/>
                  <a:prstDash val="solid"/>
                  <a:miter lim="800000"/>
                </a:ln>
                <a:solidFill>
                  <a:schemeClr val="bg1"/>
                </a:solidFill>
                <a:effectLst>
                  <a:outerShdw blurRad="25500" dist="23000" dir="7020000" algn="tl">
                    <a:srgbClr val="000000">
                      <a:alpha val="50000"/>
                    </a:srgbClr>
                  </a:outerShdw>
                </a:effectLst>
                <a:ea typeface="HGP創英角ｺﾞｼｯｸUB" pitchFamily="50" charset="-128"/>
              </a:rPr>
              <a:t>防災伝道師・防災アドバイザー</a:t>
            </a:r>
          </a:p>
          <a:p>
            <a:r>
              <a:rPr lang="ja-JP" altLang="en-US" sz="2400" dirty="0">
                <a:ln w="18000">
                  <a:noFill/>
                  <a:prstDash val="solid"/>
                  <a:miter lim="800000"/>
                </a:ln>
                <a:solidFill>
                  <a:schemeClr val="bg1"/>
                </a:solidFill>
                <a:effectLst>
                  <a:outerShdw blurRad="25500" dist="23000" dir="7020000" algn="tl">
                    <a:srgbClr val="000000">
                      <a:alpha val="50000"/>
                    </a:srgbClr>
                  </a:outerShdw>
                </a:effectLst>
                <a:ea typeface="HGP創英角ｺﾞｼｯｸUB" pitchFamily="50" charset="-128"/>
              </a:rPr>
              <a:t>地域防災研究所　加古川グリーンシティ防災会</a:t>
            </a:r>
          </a:p>
          <a:p>
            <a:r>
              <a:rPr lang="ja-JP" altLang="en-US" sz="3200" dirty="0">
                <a:ln w="18000">
                  <a:noFill/>
                  <a:prstDash val="solid"/>
                  <a:miter lim="800000"/>
                </a:ln>
                <a:solidFill>
                  <a:schemeClr val="bg1"/>
                </a:solidFill>
                <a:effectLst>
                  <a:outerShdw blurRad="25500" dist="23000" dir="7020000" algn="tl">
                    <a:srgbClr val="000000">
                      <a:alpha val="50000"/>
                    </a:srgbClr>
                  </a:outerShdw>
                </a:effectLst>
                <a:ea typeface="HGP創英角ｺﾞｼｯｸUB" pitchFamily="50" charset="-128"/>
              </a:rPr>
              <a:t>大西　賞典（おおにし　しょうすけ）</a:t>
            </a:r>
          </a:p>
        </p:txBody>
      </p:sp>
      <p:sp>
        <p:nvSpPr>
          <p:cNvPr id="12" name="Rectangle 4"/>
          <p:cNvSpPr>
            <a:spLocks noChangeArrowheads="1"/>
          </p:cNvSpPr>
          <p:nvPr/>
        </p:nvSpPr>
        <p:spPr bwMode="auto">
          <a:xfrm>
            <a:off x="-36512" y="5157192"/>
            <a:ext cx="9180512" cy="72000"/>
          </a:xfrm>
          <a:prstGeom prst="rect">
            <a:avLst/>
          </a:prstGeom>
          <a:solidFill>
            <a:schemeClr val="bg1"/>
          </a:solidFill>
          <a:ln w="9525">
            <a:noFill/>
            <a:miter lim="800000"/>
            <a:headEnd/>
            <a:tailEnd/>
          </a:ln>
          <a:effectLst/>
        </p:spPr>
        <p:txBody>
          <a:bodyPr wrap="none" anchor="ctr"/>
          <a:lstStyle/>
          <a:p>
            <a:endParaRPr lang="ja-JP" altLang="en-US" dirty="0"/>
          </a:p>
        </p:txBody>
      </p:sp>
      <p:sp>
        <p:nvSpPr>
          <p:cNvPr id="5" name="テキスト ボックス 4"/>
          <p:cNvSpPr txBox="1"/>
          <p:nvPr/>
        </p:nvSpPr>
        <p:spPr>
          <a:xfrm>
            <a:off x="1075868" y="1470516"/>
            <a:ext cx="6955750" cy="2030492"/>
          </a:xfrm>
          <a:prstGeom prst="rect">
            <a:avLst/>
          </a:prstGeom>
          <a:noFill/>
        </p:spPr>
        <p:txBody>
          <a:bodyPr wrap="none" rtlCol="0">
            <a:spAutoFit/>
          </a:bodyPr>
          <a:lstStyle/>
          <a:p>
            <a:pPr algn="ctr">
              <a:lnSpc>
                <a:spcPts val="8000"/>
              </a:lnSpc>
            </a:pPr>
            <a:r>
              <a:rPr lang="ja-JP" altLang="en-US" sz="6600" dirty="0">
                <a:solidFill>
                  <a:srgbClr val="FFFF00"/>
                </a:solidFill>
                <a:effectLst>
                  <a:outerShdw blurRad="50800" dist="38100" dir="2700000" algn="tl" rotWithShape="0">
                    <a:prstClr val="black">
                      <a:alpha val="40000"/>
                    </a:prstClr>
                  </a:outerShdw>
                </a:effectLst>
                <a:latin typeface="ＤＦＰ特太ゴシック体" panose="020B0A00010101010101" pitchFamily="50" charset="-128"/>
                <a:ea typeface="ＤＦＰ特太ゴシック体" panose="020B0A00010101010101" pitchFamily="50" charset="-128"/>
              </a:rPr>
              <a:t>地域共助推進への</a:t>
            </a:r>
          </a:p>
          <a:p>
            <a:pPr algn="ctr">
              <a:lnSpc>
                <a:spcPts val="8000"/>
              </a:lnSpc>
            </a:pPr>
            <a:r>
              <a:rPr lang="ja-JP" altLang="en-US" sz="6600" dirty="0">
                <a:solidFill>
                  <a:srgbClr val="FFFF00"/>
                </a:solidFill>
                <a:effectLst>
                  <a:outerShdw blurRad="50800" dist="38100" dir="2700000" algn="tl" rotWithShape="0">
                    <a:prstClr val="black">
                      <a:alpha val="40000"/>
                    </a:prstClr>
                  </a:outerShdw>
                </a:effectLst>
                <a:latin typeface="ＤＦＰ特太ゴシック体" panose="020B0A00010101010101" pitchFamily="50" charset="-128"/>
                <a:ea typeface="ＤＦＰ特太ゴシック体" panose="020B0A00010101010101" pitchFamily="50" charset="-128"/>
              </a:rPr>
              <a:t>アドバイス！</a:t>
            </a:r>
          </a:p>
        </p:txBody>
      </p:sp>
      <p:sp>
        <p:nvSpPr>
          <p:cNvPr id="7" name="テキスト ボックス 6">
            <a:extLst>
              <a:ext uri="{FF2B5EF4-FFF2-40B4-BE49-F238E27FC236}">
                <a16:creationId xmlns:a16="http://schemas.microsoft.com/office/drawing/2014/main" id="{A8239C52-ECFA-466B-AC48-4DC3BF54984A}"/>
              </a:ext>
            </a:extLst>
          </p:cNvPr>
          <p:cNvSpPr txBox="1"/>
          <p:nvPr/>
        </p:nvSpPr>
        <p:spPr>
          <a:xfrm>
            <a:off x="2310180" y="4293096"/>
            <a:ext cx="4487127" cy="605294"/>
          </a:xfrm>
          <a:prstGeom prst="rect">
            <a:avLst/>
          </a:prstGeom>
          <a:noFill/>
        </p:spPr>
        <p:txBody>
          <a:bodyPr wrap="none" rtlCol="0">
            <a:spAutoFit/>
          </a:bodyPr>
          <a:lstStyle/>
          <a:p>
            <a:pPr algn="ctr">
              <a:lnSpc>
                <a:spcPts val="4000"/>
              </a:lnSpc>
            </a:pPr>
            <a:r>
              <a:rPr lang="ja-JP" altLang="en-US" sz="3600" dirty="0">
                <a:solidFill>
                  <a:schemeClr val="bg1"/>
                </a:solidFill>
                <a:effectLst>
                  <a:outerShdw blurRad="50800" dist="38100" dir="2700000" algn="tl" rotWithShape="0">
                    <a:prstClr val="black">
                      <a:alpha val="40000"/>
                    </a:prstClr>
                  </a:outerShdw>
                </a:effectLst>
                <a:latin typeface="ＤＦＰ特太ゴシック体" panose="020B0A00010101010101" pitchFamily="50" charset="-128"/>
                <a:ea typeface="ＤＦＰ特太ゴシック体" panose="020B0A00010101010101" pitchFamily="50" charset="-128"/>
              </a:rPr>
              <a:t>防犯防災総合展</a:t>
            </a:r>
            <a:r>
              <a:rPr lang="en-US" altLang="ja-JP" sz="3600" dirty="0">
                <a:solidFill>
                  <a:schemeClr val="bg1"/>
                </a:solidFill>
                <a:effectLst>
                  <a:outerShdw blurRad="50800" dist="38100" dir="2700000" algn="tl" rotWithShape="0">
                    <a:prstClr val="black">
                      <a:alpha val="40000"/>
                    </a:prstClr>
                  </a:outerShdw>
                </a:effectLst>
                <a:latin typeface="ＤＦＰ特太ゴシック体" panose="020B0A00010101010101" pitchFamily="50" charset="-128"/>
                <a:ea typeface="ＤＦＰ特太ゴシック体" panose="020B0A00010101010101" pitchFamily="50" charset="-128"/>
              </a:rPr>
              <a:t>2020</a:t>
            </a:r>
            <a:endParaRPr lang="ja-JP" altLang="en-US" sz="3600" dirty="0">
              <a:solidFill>
                <a:schemeClr val="bg1"/>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9722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454A1-2D22-49EF-B2D9-86E6C636D2B9}"/>
              </a:ext>
            </a:extLst>
          </p:cNvPr>
          <p:cNvSpPr>
            <a:spLocks noGrp="1"/>
          </p:cNvSpPr>
          <p:nvPr>
            <p:ph type="title"/>
          </p:nvPr>
        </p:nvSpPr>
        <p:spPr/>
        <p:txBody>
          <a:bodyPr/>
          <a:lstStyle/>
          <a:p>
            <a:r>
              <a:rPr kumimoji="1" lang="en-US" altLang="ja-JP" dirty="0"/>
              <a:t>『</a:t>
            </a:r>
            <a:r>
              <a:rPr kumimoji="1" lang="ja-JP" altLang="en-US" dirty="0"/>
              <a:t>強い言葉</a:t>
            </a:r>
            <a:r>
              <a:rPr kumimoji="1" lang="en-US" altLang="ja-JP" dirty="0"/>
              <a:t>』</a:t>
            </a:r>
            <a:r>
              <a:rPr kumimoji="1" lang="ja-JP" altLang="en-US" dirty="0"/>
              <a:t>とは？</a:t>
            </a:r>
          </a:p>
        </p:txBody>
      </p:sp>
      <p:sp>
        <p:nvSpPr>
          <p:cNvPr id="3" name="コンテンツ プレースホルダー 2">
            <a:extLst>
              <a:ext uri="{FF2B5EF4-FFF2-40B4-BE49-F238E27FC236}">
                <a16:creationId xmlns:a16="http://schemas.microsoft.com/office/drawing/2014/main" id="{BFBC4604-2DE9-40E5-BBFA-44BD161778F3}"/>
              </a:ext>
            </a:extLst>
          </p:cNvPr>
          <p:cNvSpPr>
            <a:spLocks noGrp="1"/>
          </p:cNvSpPr>
          <p:nvPr>
            <p:ph idx="1"/>
          </p:nvPr>
        </p:nvSpPr>
        <p:spPr>
          <a:xfrm>
            <a:off x="457200" y="908720"/>
            <a:ext cx="8435280" cy="5217443"/>
          </a:xfrm>
        </p:spPr>
        <p:txBody>
          <a:bodyPr/>
          <a:lstStyle/>
          <a:p>
            <a:r>
              <a:rPr kumimoji="1" lang="ja-JP" altLang="en-US" dirty="0"/>
              <a:t>他者から出た言葉にも関わらず</a:t>
            </a:r>
          </a:p>
          <a:p>
            <a:pPr lvl="1"/>
            <a:r>
              <a:rPr kumimoji="1" lang="ja-JP" altLang="en-US" dirty="0"/>
              <a:t>自分の</a:t>
            </a:r>
            <a:r>
              <a:rPr kumimoji="1" lang="ja-JP" altLang="en-US" dirty="0">
                <a:solidFill>
                  <a:srgbClr val="FF3300"/>
                </a:solidFill>
              </a:rPr>
              <a:t>心の深くから湧き出てくる</a:t>
            </a:r>
            <a:r>
              <a:rPr kumimoji="1" lang="ja-JP" altLang="en-US" dirty="0"/>
              <a:t>言葉</a:t>
            </a:r>
          </a:p>
          <a:p>
            <a:pPr lvl="1"/>
            <a:r>
              <a:rPr kumimoji="1" lang="ja-JP" altLang="en-US" dirty="0"/>
              <a:t>どこか</a:t>
            </a:r>
            <a:r>
              <a:rPr kumimoji="1" lang="ja-JP" altLang="en-US" dirty="0">
                <a:solidFill>
                  <a:srgbClr val="FF3300"/>
                </a:solidFill>
              </a:rPr>
              <a:t>懐かしく温かく</a:t>
            </a:r>
            <a:r>
              <a:rPr kumimoji="1" lang="ja-JP" altLang="en-US" dirty="0"/>
              <a:t>感じられる言葉</a:t>
            </a:r>
          </a:p>
          <a:p>
            <a:pPr lvl="1"/>
            <a:r>
              <a:rPr lang="ja-JP" altLang="en-US" dirty="0">
                <a:solidFill>
                  <a:srgbClr val="0000FF"/>
                </a:solidFill>
              </a:rPr>
              <a:t>世間の空気感</a:t>
            </a:r>
            <a:r>
              <a:rPr lang="ja-JP" altLang="en-US" dirty="0"/>
              <a:t>から口に出せなかった言葉</a:t>
            </a:r>
          </a:p>
          <a:p>
            <a:pPr lvl="1"/>
            <a:r>
              <a:rPr kumimoji="1" lang="ja-JP" altLang="en-US" dirty="0">
                <a:solidFill>
                  <a:srgbClr val="0000FF"/>
                </a:solidFill>
              </a:rPr>
              <a:t>他人の考えと違う</a:t>
            </a:r>
            <a:r>
              <a:rPr lang="ja-JP" altLang="en-US" dirty="0"/>
              <a:t>から言い出せなかった言葉</a:t>
            </a:r>
            <a:endParaRPr kumimoji="1" lang="ja-JP" altLang="en-US" dirty="0"/>
          </a:p>
          <a:p>
            <a:r>
              <a:rPr kumimoji="1" lang="ja-JP" altLang="en-US" dirty="0"/>
              <a:t>それらを</a:t>
            </a:r>
            <a:r>
              <a:rPr kumimoji="1" lang="ja-JP" altLang="en-US" dirty="0">
                <a:solidFill>
                  <a:srgbClr val="008000"/>
                </a:solidFill>
              </a:rPr>
              <a:t>強いカタチ</a:t>
            </a:r>
            <a:r>
              <a:rPr kumimoji="1" lang="ja-JP" altLang="en-US" dirty="0"/>
              <a:t>にできた言葉</a:t>
            </a:r>
          </a:p>
          <a:p>
            <a:r>
              <a:rPr kumimoji="1" lang="ja-JP" altLang="en-US" dirty="0"/>
              <a:t>「</a:t>
            </a:r>
            <a:r>
              <a:rPr kumimoji="1" lang="ja-JP" altLang="en-US" dirty="0">
                <a:solidFill>
                  <a:srgbClr val="FF0000"/>
                </a:solidFill>
                <a:highlight>
                  <a:srgbClr val="FFFF00"/>
                </a:highlight>
              </a:rPr>
              <a:t>強い言葉</a:t>
            </a:r>
            <a:r>
              <a:rPr kumimoji="1" lang="ja-JP" altLang="en-US" dirty="0"/>
              <a:t>」はそれらすべての納得感を与える</a:t>
            </a:r>
          </a:p>
          <a:p>
            <a:r>
              <a:rPr kumimoji="1" lang="ja-JP" altLang="en-US" dirty="0"/>
              <a:t>その最大の効果は？</a:t>
            </a:r>
          </a:p>
          <a:p>
            <a:r>
              <a:rPr kumimoji="1" lang="en-US" altLang="ja-JP" dirty="0"/>
              <a:t>『</a:t>
            </a:r>
            <a:r>
              <a:rPr kumimoji="1" lang="ja-JP" altLang="en-US" dirty="0">
                <a:solidFill>
                  <a:srgbClr val="FF0000"/>
                </a:solidFill>
                <a:highlight>
                  <a:srgbClr val="FFFF00"/>
                </a:highlight>
              </a:rPr>
              <a:t>良きチームを生み出すこと！</a:t>
            </a:r>
            <a:r>
              <a:rPr kumimoji="1" lang="en-US" altLang="ja-JP" dirty="0"/>
              <a:t>』</a:t>
            </a:r>
            <a:endParaRPr kumimoji="1" lang="ja-JP" altLang="en-US" dirty="0"/>
          </a:p>
          <a:p>
            <a:endParaRPr kumimoji="1" lang="ja-JP" altLang="en-US" dirty="0"/>
          </a:p>
        </p:txBody>
      </p:sp>
      <p:pic>
        <p:nvPicPr>
          <p:cNvPr id="5" name="図 4" descr="おもちゃ, レゴ, 挿絵 が含まれている画像&#10;&#10;自動的に生成された説明">
            <a:extLst>
              <a:ext uri="{FF2B5EF4-FFF2-40B4-BE49-F238E27FC236}">
                <a16:creationId xmlns:a16="http://schemas.microsoft.com/office/drawing/2014/main" id="{335274E5-D5EC-4F06-8925-6A8559D6E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653136"/>
            <a:ext cx="2204864" cy="2204864"/>
          </a:xfrm>
          <a:prstGeom prst="rect">
            <a:avLst/>
          </a:prstGeom>
        </p:spPr>
      </p:pic>
      <p:pic>
        <p:nvPicPr>
          <p:cNvPr id="7" name="図 6">
            <a:extLst>
              <a:ext uri="{FF2B5EF4-FFF2-40B4-BE49-F238E27FC236}">
                <a16:creationId xmlns:a16="http://schemas.microsoft.com/office/drawing/2014/main" id="{B5E985CF-DA39-44B3-8A06-E91E1D811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083" y="176882"/>
            <a:ext cx="2327366" cy="2604045"/>
          </a:xfrm>
          <a:prstGeom prst="rect">
            <a:avLst/>
          </a:prstGeom>
        </p:spPr>
      </p:pic>
    </p:spTree>
    <p:extLst>
      <p:ext uri="{BB962C8B-B14F-4D97-AF65-F5344CB8AC3E}">
        <p14:creationId xmlns:p14="http://schemas.microsoft.com/office/powerpoint/2010/main" val="37867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33985-3EEE-4BBE-B636-C77D8B523ED0}"/>
              </a:ext>
            </a:extLst>
          </p:cNvPr>
          <p:cNvSpPr>
            <a:spLocks noGrp="1"/>
          </p:cNvSpPr>
          <p:nvPr>
            <p:ph type="title"/>
          </p:nvPr>
        </p:nvSpPr>
        <p:spPr/>
        <p:txBody>
          <a:bodyPr/>
          <a:lstStyle/>
          <a:p>
            <a:r>
              <a:rPr kumimoji="1" lang="en-US" altLang="ja-JP" dirty="0"/>
              <a:t>『</a:t>
            </a:r>
            <a:r>
              <a:rPr kumimoji="1" lang="ja-JP" altLang="en-US" dirty="0"/>
              <a:t>強い言葉</a:t>
            </a:r>
            <a:r>
              <a:rPr kumimoji="1" lang="en-US" altLang="ja-JP" dirty="0"/>
              <a:t>』</a:t>
            </a:r>
            <a:r>
              <a:rPr kumimoji="1" lang="ja-JP" altLang="en-US" dirty="0"/>
              <a:t>の利用</a:t>
            </a:r>
          </a:p>
        </p:txBody>
      </p:sp>
      <p:sp>
        <p:nvSpPr>
          <p:cNvPr id="3" name="コンテンツ プレースホルダー 2">
            <a:extLst>
              <a:ext uri="{FF2B5EF4-FFF2-40B4-BE49-F238E27FC236}">
                <a16:creationId xmlns:a16="http://schemas.microsoft.com/office/drawing/2014/main" id="{21A39356-C033-42CD-8CF3-F2C371B9D8C0}"/>
              </a:ext>
            </a:extLst>
          </p:cNvPr>
          <p:cNvSpPr>
            <a:spLocks noGrp="1"/>
          </p:cNvSpPr>
          <p:nvPr>
            <p:ph idx="1"/>
          </p:nvPr>
        </p:nvSpPr>
        <p:spPr>
          <a:xfrm>
            <a:off x="457200" y="836712"/>
            <a:ext cx="8686800" cy="5616624"/>
          </a:xfrm>
        </p:spPr>
        <p:txBody>
          <a:bodyPr/>
          <a:lstStyle/>
          <a:p>
            <a:r>
              <a:rPr kumimoji="1" lang="ja-JP" altLang="en-US" dirty="0"/>
              <a:t>「</a:t>
            </a:r>
            <a:r>
              <a:rPr kumimoji="1" lang="ja-JP" altLang="en-US" dirty="0">
                <a:highlight>
                  <a:srgbClr val="FFFF00"/>
                </a:highlight>
              </a:rPr>
              <a:t>強い言葉</a:t>
            </a:r>
            <a:r>
              <a:rPr kumimoji="1" lang="ja-JP" altLang="en-US" dirty="0"/>
              <a:t>」は、決して「</a:t>
            </a:r>
            <a:r>
              <a:rPr kumimoji="1" lang="ja-JP" altLang="en-US" dirty="0">
                <a:solidFill>
                  <a:srgbClr val="7030A0"/>
                </a:solidFill>
              </a:rPr>
              <a:t>きつい言葉</a:t>
            </a:r>
            <a:r>
              <a:rPr kumimoji="1" lang="ja-JP" altLang="en-US" dirty="0"/>
              <a:t>」「</a:t>
            </a:r>
            <a:r>
              <a:rPr kumimoji="1" lang="ja-JP" altLang="en-US" dirty="0">
                <a:solidFill>
                  <a:srgbClr val="7030A0"/>
                </a:solidFill>
              </a:rPr>
              <a:t>怖い言葉</a:t>
            </a:r>
            <a:r>
              <a:rPr kumimoji="1" lang="ja-JP" altLang="en-US" dirty="0"/>
              <a:t>」</a:t>
            </a:r>
            <a:r>
              <a:rPr lang="ja-JP" altLang="en-US" dirty="0"/>
              <a:t> 「</a:t>
            </a:r>
            <a:r>
              <a:rPr lang="ja-JP" altLang="en-US" dirty="0">
                <a:solidFill>
                  <a:srgbClr val="7030A0"/>
                </a:solidFill>
              </a:rPr>
              <a:t>恐ろしい言葉</a:t>
            </a:r>
            <a:r>
              <a:rPr lang="ja-JP" altLang="en-US" dirty="0"/>
              <a:t>」</a:t>
            </a:r>
            <a:r>
              <a:rPr kumimoji="1" lang="ja-JP" altLang="en-US" dirty="0"/>
              <a:t>ではありません</a:t>
            </a:r>
          </a:p>
          <a:p>
            <a:pPr lvl="1"/>
            <a:r>
              <a:rPr kumimoji="1" lang="ja-JP" altLang="en-US" u="sng" dirty="0">
                <a:solidFill>
                  <a:srgbClr val="FF0000"/>
                </a:solidFill>
              </a:rPr>
              <a:t>心の底から沸き上がる強さ</a:t>
            </a:r>
            <a:r>
              <a:rPr kumimoji="1" lang="ja-JP" altLang="en-US" dirty="0">
                <a:solidFill>
                  <a:srgbClr val="FF0000"/>
                </a:solidFill>
              </a:rPr>
              <a:t>・</a:t>
            </a:r>
            <a:r>
              <a:rPr kumimoji="1" lang="ja-JP" altLang="en-US" u="sng" dirty="0">
                <a:solidFill>
                  <a:srgbClr val="FF0000"/>
                </a:solidFill>
              </a:rPr>
              <a:t>温かな響き</a:t>
            </a:r>
            <a:r>
              <a:rPr kumimoji="1" lang="ja-JP" altLang="en-US" dirty="0">
                <a:solidFill>
                  <a:srgbClr val="FF0000"/>
                </a:solidFill>
              </a:rPr>
              <a:t>、</a:t>
            </a:r>
            <a:br>
              <a:rPr kumimoji="1" lang="ja-JP" altLang="en-US" dirty="0">
                <a:solidFill>
                  <a:srgbClr val="FF0000"/>
                </a:solidFill>
              </a:rPr>
            </a:br>
            <a:r>
              <a:rPr kumimoji="1" lang="ja-JP" altLang="en-US" dirty="0">
                <a:solidFill>
                  <a:srgbClr val="FF0000"/>
                </a:solidFill>
              </a:rPr>
              <a:t>　　　</a:t>
            </a:r>
            <a:r>
              <a:rPr kumimoji="1" lang="ja-JP" altLang="en-US" u="sng" dirty="0">
                <a:solidFill>
                  <a:srgbClr val="FF0000"/>
                </a:solidFill>
              </a:rPr>
              <a:t>楽しさを醸す音</a:t>
            </a:r>
            <a:r>
              <a:rPr kumimoji="1" lang="ja-JP" altLang="en-US" dirty="0"/>
              <a:t>でなければ成りません</a:t>
            </a:r>
          </a:p>
          <a:p>
            <a:r>
              <a:rPr kumimoji="1" lang="ja-JP" altLang="en-US" dirty="0"/>
              <a:t>例として</a:t>
            </a:r>
            <a:r>
              <a:rPr kumimoji="1" lang="ja-JP" altLang="en-US" sz="2400" dirty="0"/>
              <a:t>（多くの人の心を動かした現代を代表する）</a:t>
            </a:r>
          </a:p>
          <a:p>
            <a:pPr lvl="1"/>
            <a:r>
              <a:rPr kumimoji="1" lang="ja-JP" altLang="en-US" dirty="0"/>
              <a:t>鬼滅の刃</a:t>
            </a:r>
            <a:r>
              <a:rPr kumimoji="1" lang="en-US" altLang="ja-JP" dirty="0"/>
              <a:t>…</a:t>
            </a:r>
            <a:r>
              <a:rPr kumimoji="1" lang="ja-JP" altLang="en-US" dirty="0"/>
              <a:t>竈門炭治郎</a:t>
            </a:r>
            <a:r>
              <a:rPr kumimoji="1" lang="en-US" altLang="ja-JP" dirty="0"/>
              <a:t>『</a:t>
            </a:r>
            <a:r>
              <a:rPr kumimoji="1" lang="ja-JP" altLang="en-US" dirty="0">
                <a:solidFill>
                  <a:srgbClr val="FF0000"/>
                </a:solidFill>
              </a:rPr>
              <a:t>全集中</a:t>
            </a:r>
            <a:r>
              <a:rPr kumimoji="1" lang="en-US" altLang="ja-JP" dirty="0"/>
              <a:t>』『</a:t>
            </a:r>
            <a:r>
              <a:rPr kumimoji="1" lang="ja-JP" altLang="en-US" dirty="0">
                <a:solidFill>
                  <a:srgbClr val="FF0000"/>
                </a:solidFill>
              </a:rPr>
              <a:t>水の呼吸！</a:t>
            </a:r>
            <a:r>
              <a:rPr kumimoji="1" lang="en-US" altLang="ja-JP" dirty="0"/>
              <a:t>』</a:t>
            </a:r>
          </a:p>
          <a:p>
            <a:pPr lvl="1"/>
            <a:r>
              <a:rPr kumimoji="1" lang="en-US" altLang="ja-JP" dirty="0"/>
              <a:t>ONE PIECE</a:t>
            </a:r>
            <a:r>
              <a:rPr lang="en-US" altLang="ja-JP" dirty="0"/>
              <a:t> …</a:t>
            </a:r>
            <a:r>
              <a:rPr kumimoji="1" lang="ja-JP" altLang="en-US" dirty="0"/>
              <a:t>モンキー・</a:t>
            </a:r>
            <a:r>
              <a:rPr kumimoji="1" lang="en-US" altLang="ja-JP" dirty="0"/>
              <a:t>D</a:t>
            </a:r>
            <a:r>
              <a:rPr kumimoji="1" lang="ja-JP" altLang="en-US" dirty="0"/>
              <a:t>・ルフィ</a:t>
            </a:r>
            <a:r>
              <a:rPr kumimoji="1" lang="en-US" altLang="ja-JP" dirty="0"/>
              <a:t>『</a:t>
            </a:r>
            <a:r>
              <a:rPr kumimoji="1" lang="ja-JP" altLang="en-US" dirty="0">
                <a:solidFill>
                  <a:srgbClr val="FF0000"/>
                </a:solidFill>
              </a:rPr>
              <a:t>俺は海賊王になる</a:t>
            </a:r>
            <a:r>
              <a:rPr kumimoji="1" lang="en-US" altLang="ja-JP" dirty="0"/>
              <a:t>』『</a:t>
            </a:r>
            <a:r>
              <a:rPr kumimoji="1" lang="ja-JP" altLang="en-US" dirty="0">
                <a:solidFill>
                  <a:srgbClr val="FF0000"/>
                </a:solidFill>
              </a:rPr>
              <a:t>ゴムゴムの～</a:t>
            </a:r>
            <a:r>
              <a:rPr kumimoji="1" lang="en-US" altLang="ja-JP" dirty="0"/>
              <a:t>』</a:t>
            </a:r>
            <a:endParaRPr kumimoji="1" lang="ja-JP" altLang="en-US" dirty="0"/>
          </a:p>
          <a:p>
            <a:r>
              <a:rPr lang="ja-JP" altLang="en-US" b="0" i="0" dirty="0">
                <a:solidFill>
                  <a:srgbClr val="FF0000"/>
                </a:solidFill>
                <a:effectLst/>
                <a:highlight>
                  <a:srgbClr val="FFFF00"/>
                </a:highlight>
                <a:latin typeface="Segoe UI Historic" panose="020B0604020202020204" pitchFamily="34" charset="0"/>
              </a:rPr>
              <a:t>人の心を引きつけ興味をそそる</a:t>
            </a:r>
            <a:br>
              <a:rPr lang="ja-JP" altLang="en-US" b="0" i="0" dirty="0">
                <a:solidFill>
                  <a:srgbClr val="FF0000"/>
                </a:solidFill>
                <a:effectLst/>
                <a:highlight>
                  <a:srgbClr val="FFFF00"/>
                </a:highlight>
                <a:latin typeface="Segoe UI Historic" panose="020B0604020202020204" pitchFamily="34" charset="0"/>
              </a:rPr>
            </a:br>
            <a:r>
              <a:rPr lang="ja-JP" altLang="en-US" b="0" i="0" dirty="0">
                <a:solidFill>
                  <a:srgbClr val="FF0000"/>
                </a:solidFill>
                <a:effectLst/>
                <a:latin typeface="Segoe UI Historic" panose="020B0604020202020204" pitchFamily="34" charset="0"/>
              </a:rPr>
              <a:t>　　　　　　　</a:t>
            </a:r>
            <a:r>
              <a:rPr lang="en-US" altLang="ja-JP" b="0" i="0" dirty="0">
                <a:solidFill>
                  <a:srgbClr val="050505"/>
                </a:solidFill>
                <a:effectLst/>
                <a:latin typeface="Segoe UI Historic" panose="020B0604020202020204" pitchFamily="34" charset="0"/>
              </a:rPr>
              <a:t>『</a:t>
            </a:r>
            <a:r>
              <a:rPr lang="ja-JP" altLang="en-US" b="0" i="0" dirty="0">
                <a:solidFill>
                  <a:srgbClr val="FF0000"/>
                </a:solidFill>
                <a:effectLst/>
                <a:latin typeface="Segoe UI Historic" panose="020B0604020202020204" pitchFamily="34" charset="0"/>
              </a:rPr>
              <a:t>強い言葉</a:t>
            </a:r>
            <a:r>
              <a:rPr lang="en-US" altLang="ja-JP" b="0" i="0" dirty="0">
                <a:solidFill>
                  <a:srgbClr val="050505"/>
                </a:solidFill>
                <a:effectLst/>
                <a:latin typeface="Segoe UI Historic" panose="020B0604020202020204" pitchFamily="34" charset="0"/>
              </a:rPr>
              <a:t>』</a:t>
            </a:r>
            <a:r>
              <a:rPr lang="ja-JP" altLang="en-US" b="0" i="0" dirty="0">
                <a:solidFill>
                  <a:srgbClr val="050505"/>
                </a:solidFill>
                <a:effectLst/>
                <a:latin typeface="Segoe UI Historic" panose="020B0604020202020204" pitchFamily="34" charset="0"/>
              </a:rPr>
              <a:t>の存在が必要</a:t>
            </a:r>
            <a:endParaRPr lang="ja-JP" altLang="en-US" dirty="0"/>
          </a:p>
          <a:p>
            <a:r>
              <a:rPr lang="ja-JP" altLang="en-US" b="0" i="0" dirty="0">
                <a:solidFill>
                  <a:srgbClr val="050505"/>
                </a:solidFill>
                <a:effectLst/>
                <a:latin typeface="Segoe UI Historic" panose="020B0604020202020204" pitchFamily="34" charset="0"/>
              </a:rPr>
              <a:t>これらを防災活動に応用すること！</a:t>
            </a:r>
          </a:p>
        </p:txBody>
      </p:sp>
    </p:spTree>
    <p:extLst>
      <p:ext uri="{BB962C8B-B14F-4D97-AF65-F5344CB8AC3E}">
        <p14:creationId xmlns:p14="http://schemas.microsoft.com/office/powerpoint/2010/main" val="13124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A34DF-0924-4EB8-910D-D887F525DF2E}"/>
              </a:ext>
            </a:extLst>
          </p:cNvPr>
          <p:cNvSpPr>
            <a:spLocks noGrp="1"/>
          </p:cNvSpPr>
          <p:nvPr>
            <p:ph type="title"/>
          </p:nvPr>
        </p:nvSpPr>
        <p:spPr>
          <a:xfrm>
            <a:off x="179512" y="44624"/>
            <a:ext cx="8856984" cy="648072"/>
          </a:xfrm>
        </p:spPr>
        <p:txBody>
          <a:bodyPr/>
          <a:lstStyle/>
          <a:p>
            <a:r>
              <a:rPr kumimoji="1" lang="ja-JP" altLang="en-US" dirty="0"/>
              <a:t>防災活動は決してトップダウンではないチーム運営</a:t>
            </a:r>
          </a:p>
        </p:txBody>
      </p:sp>
      <p:sp>
        <p:nvSpPr>
          <p:cNvPr id="3" name="コンテンツ プレースホルダー 2">
            <a:extLst>
              <a:ext uri="{FF2B5EF4-FFF2-40B4-BE49-F238E27FC236}">
                <a16:creationId xmlns:a16="http://schemas.microsoft.com/office/drawing/2014/main" id="{5231724A-99EA-4F66-B873-CD006EFE4715}"/>
              </a:ext>
            </a:extLst>
          </p:cNvPr>
          <p:cNvSpPr>
            <a:spLocks noGrp="1"/>
          </p:cNvSpPr>
          <p:nvPr>
            <p:ph idx="1"/>
          </p:nvPr>
        </p:nvSpPr>
        <p:spPr>
          <a:xfrm>
            <a:off x="457200" y="908720"/>
            <a:ext cx="8579296" cy="5217443"/>
          </a:xfrm>
        </p:spPr>
        <p:txBody>
          <a:bodyPr/>
          <a:lstStyle/>
          <a:p>
            <a:r>
              <a:rPr kumimoji="1" lang="ja-JP" altLang="en-US" dirty="0">
                <a:solidFill>
                  <a:srgbClr val="A50021"/>
                </a:solidFill>
              </a:rPr>
              <a:t>会長や役員という中枢</a:t>
            </a:r>
            <a:r>
              <a:rPr kumimoji="1" lang="ja-JP" altLang="en-US" dirty="0"/>
              <a:t>から</a:t>
            </a:r>
            <a:br>
              <a:rPr kumimoji="1" lang="ja-JP" altLang="en-US" dirty="0"/>
            </a:br>
            <a:r>
              <a:rPr kumimoji="1" lang="ja-JP" altLang="en-US" dirty="0"/>
              <a:t>　　　　細々と指令を下されなくとも</a:t>
            </a:r>
          </a:p>
          <a:p>
            <a:r>
              <a:rPr kumimoji="1" lang="ja-JP" altLang="en-US" dirty="0"/>
              <a:t>それぞれの</a:t>
            </a:r>
            <a:r>
              <a:rPr kumimoji="1" lang="ja-JP" altLang="en-US" dirty="0">
                <a:solidFill>
                  <a:srgbClr val="FF0000"/>
                </a:solidFill>
              </a:rPr>
              <a:t>現場で自由裁量し動くチーム</a:t>
            </a:r>
          </a:p>
          <a:p>
            <a:r>
              <a:rPr kumimoji="1" lang="ja-JP" altLang="en-US" dirty="0"/>
              <a:t>それが</a:t>
            </a:r>
            <a:r>
              <a:rPr kumimoji="1" lang="ja-JP" altLang="en-US" u="sng" dirty="0">
                <a:highlight>
                  <a:srgbClr val="00FF00"/>
                </a:highlight>
              </a:rPr>
              <a:t>理想的な作法で動く組織</a:t>
            </a:r>
            <a:r>
              <a:rPr kumimoji="1" lang="ja-JP" altLang="en-US" dirty="0"/>
              <a:t>（チーム）となる</a:t>
            </a:r>
          </a:p>
          <a:p>
            <a:r>
              <a:rPr kumimoji="1" lang="ja-JP" altLang="en-US" dirty="0">
                <a:solidFill>
                  <a:srgbClr val="A50021"/>
                </a:solidFill>
              </a:rPr>
              <a:t>専門的な知識や技術を有す中枢</a:t>
            </a:r>
            <a:r>
              <a:rPr kumimoji="1" lang="ja-JP" altLang="en-US" dirty="0"/>
              <a:t>よりも</a:t>
            </a:r>
          </a:p>
          <a:p>
            <a:r>
              <a:rPr kumimoji="1" lang="ja-JP" altLang="en-US" dirty="0"/>
              <a:t>「</a:t>
            </a:r>
            <a:r>
              <a:rPr kumimoji="1" lang="ja-JP" altLang="en-US" dirty="0">
                <a:solidFill>
                  <a:srgbClr val="FF0000"/>
                </a:solidFill>
                <a:highlight>
                  <a:srgbClr val="FFFF00"/>
                </a:highlight>
              </a:rPr>
              <a:t>空虚感のある中枢</a:t>
            </a:r>
            <a:r>
              <a:rPr kumimoji="1" lang="ja-JP" altLang="en-US" dirty="0"/>
              <a:t>」を創ることが重要</a:t>
            </a:r>
          </a:p>
          <a:p>
            <a:r>
              <a:rPr kumimoji="1" lang="ja-JP" altLang="en-US" dirty="0"/>
              <a:t>そうすれば際限なく受け容れる力が身につき</a:t>
            </a:r>
          </a:p>
          <a:p>
            <a:r>
              <a:rPr kumimoji="1" lang="ja-JP" altLang="en-US" dirty="0">
                <a:solidFill>
                  <a:srgbClr val="FF0000"/>
                </a:solidFill>
              </a:rPr>
              <a:t>あらゆるものを結びつける能力を持てる</a:t>
            </a:r>
          </a:p>
          <a:p>
            <a:r>
              <a:rPr kumimoji="1" lang="ja-JP" altLang="en-US" dirty="0"/>
              <a:t>「</a:t>
            </a:r>
            <a:r>
              <a:rPr kumimoji="1" lang="ja-JP" altLang="en-US" dirty="0">
                <a:solidFill>
                  <a:srgbClr val="7030A0"/>
                </a:solidFill>
              </a:rPr>
              <a:t>足りない</a:t>
            </a:r>
            <a:r>
              <a:rPr kumimoji="1" lang="ja-JP" altLang="en-US" dirty="0"/>
              <a:t>」だから「</a:t>
            </a:r>
            <a:r>
              <a:rPr kumimoji="1" lang="ja-JP" altLang="en-US" dirty="0">
                <a:solidFill>
                  <a:srgbClr val="FF0000"/>
                </a:solidFill>
                <a:highlight>
                  <a:srgbClr val="FFFF00"/>
                </a:highlight>
              </a:rPr>
              <a:t>私がお手伝いしよう</a:t>
            </a:r>
            <a:r>
              <a:rPr kumimoji="1" lang="ja-JP" altLang="en-US" dirty="0"/>
              <a:t>」となる</a:t>
            </a:r>
          </a:p>
          <a:p>
            <a:endParaRPr kumimoji="1" lang="ja-JP" altLang="en-US" dirty="0"/>
          </a:p>
        </p:txBody>
      </p:sp>
      <p:pic>
        <p:nvPicPr>
          <p:cNvPr id="5" name="図 4" descr="おもちゃ, 人形, 持つ, リモコン が含まれている画像&#10;&#10;自動的に生成された説明">
            <a:extLst>
              <a:ext uri="{FF2B5EF4-FFF2-40B4-BE49-F238E27FC236}">
                <a16:creationId xmlns:a16="http://schemas.microsoft.com/office/drawing/2014/main" id="{50E2357E-A47E-4834-8F85-15CA99F68B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82668"/>
            <a:ext cx="2304256" cy="1739714"/>
          </a:xfrm>
          <a:prstGeom prst="rect">
            <a:avLst/>
          </a:prstGeom>
        </p:spPr>
      </p:pic>
      <p:pic>
        <p:nvPicPr>
          <p:cNvPr id="7" name="図 6">
            <a:extLst>
              <a:ext uri="{FF2B5EF4-FFF2-40B4-BE49-F238E27FC236}">
                <a16:creationId xmlns:a16="http://schemas.microsoft.com/office/drawing/2014/main" id="{E3EAB64C-309B-4A12-93CA-D61CC6CA1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996952"/>
            <a:ext cx="1484784" cy="1484784"/>
          </a:xfrm>
          <a:prstGeom prst="rect">
            <a:avLst/>
          </a:prstGeom>
        </p:spPr>
      </p:pic>
      <p:sp>
        <p:nvSpPr>
          <p:cNvPr id="8" name="楕円 7">
            <a:extLst>
              <a:ext uri="{FF2B5EF4-FFF2-40B4-BE49-F238E27FC236}">
                <a16:creationId xmlns:a16="http://schemas.microsoft.com/office/drawing/2014/main" id="{2853B1CE-AD4F-4A6F-B0A0-0FD22C0A1CE5}"/>
              </a:ext>
            </a:extLst>
          </p:cNvPr>
          <p:cNvSpPr/>
          <p:nvPr/>
        </p:nvSpPr>
        <p:spPr bwMode="auto">
          <a:xfrm>
            <a:off x="977868" y="2564904"/>
            <a:ext cx="5976664" cy="2388790"/>
          </a:xfrm>
          <a:prstGeom prst="ellipse">
            <a:avLst/>
          </a:prstGeom>
          <a:solidFill>
            <a:srgbClr val="008000"/>
          </a:solidFill>
          <a:ln w="9525">
            <a:noFill/>
            <a:miter lim="800000"/>
            <a:headEnd/>
            <a:tailEnd/>
          </a:ln>
          <a:effectLst/>
        </p:spPr>
        <p:txBody>
          <a:bodyPr wrap="none" rtlCol="0" anchor="ctr"/>
          <a:lstStyle/>
          <a:p>
            <a:pPr algn="ctr"/>
            <a:r>
              <a:rPr kumimoji="1" lang="ja-JP" altLang="en-US" sz="2000" dirty="0">
                <a:solidFill>
                  <a:schemeClr val="bg1"/>
                </a:solidFill>
                <a:latin typeface="AR悠々ゴシック体E" panose="040B0909000000000000" pitchFamily="49" charset="-128"/>
                <a:ea typeface="AR悠々ゴシック体E" panose="040B0909000000000000" pitchFamily="49" charset="-128"/>
              </a:rPr>
              <a:t>加古川グリーンシティ防災会活動のひとつ</a:t>
            </a:r>
          </a:p>
          <a:p>
            <a:pPr algn="ctr"/>
            <a:r>
              <a:rPr kumimoji="1" lang="ja-JP" altLang="en-US" sz="2800" dirty="0">
                <a:solidFill>
                  <a:srgbClr val="FFFF00"/>
                </a:solidFill>
                <a:latin typeface="AR悠々ゴシック体E" panose="040B0909000000000000" pitchFamily="49" charset="-128"/>
                <a:ea typeface="AR悠々ゴシック体E" panose="040B0909000000000000" pitchFamily="49" charset="-128"/>
              </a:rPr>
              <a:t>特技登録制度</a:t>
            </a:r>
          </a:p>
          <a:p>
            <a:pPr algn="ctr"/>
            <a:r>
              <a:rPr kumimoji="1" lang="ja-JP" altLang="en-US" sz="2000" dirty="0">
                <a:solidFill>
                  <a:srgbClr val="FFFF00"/>
                </a:solidFill>
                <a:latin typeface="AR悠々ゴシック体E" panose="040B0909000000000000" pitchFamily="49" charset="-128"/>
                <a:ea typeface="AR悠々ゴシック体E" panose="040B0909000000000000" pitchFamily="49" charset="-128"/>
              </a:rPr>
              <a:t>ちからこ部</a:t>
            </a:r>
          </a:p>
          <a:p>
            <a:pPr algn="ctr"/>
            <a:r>
              <a:rPr kumimoji="1" lang="ja-JP" altLang="en-US" sz="2000" dirty="0">
                <a:solidFill>
                  <a:srgbClr val="FFFF00"/>
                </a:solidFill>
                <a:latin typeface="AR悠々ゴシック体E" panose="040B0909000000000000" pitchFamily="49" charset="-128"/>
                <a:ea typeface="AR悠々ゴシック体E" panose="040B0909000000000000" pitchFamily="49" charset="-128"/>
              </a:rPr>
              <a:t>（旧名：町内チャンピオンマップ）</a:t>
            </a:r>
          </a:p>
        </p:txBody>
      </p:sp>
    </p:spTree>
    <p:extLst>
      <p:ext uri="{BB962C8B-B14F-4D97-AF65-F5344CB8AC3E}">
        <p14:creationId xmlns:p14="http://schemas.microsoft.com/office/powerpoint/2010/main" val="42293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食品 が含まれている画像&#10;&#10;自動的に生成された説明">
            <a:extLst>
              <a:ext uri="{FF2B5EF4-FFF2-40B4-BE49-F238E27FC236}">
                <a16:creationId xmlns:a16="http://schemas.microsoft.com/office/drawing/2014/main" id="{9C7120A7-72AC-486D-9420-235F5C031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089" y="4005064"/>
            <a:ext cx="1691680" cy="1632839"/>
          </a:xfrm>
          <a:prstGeom prst="rect">
            <a:avLst/>
          </a:prstGeom>
        </p:spPr>
      </p:pic>
      <p:sp>
        <p:nvSpPr>
          <p:cNvPr id="2" name="タイトル 1">
            <a:extLst>
              <a:ext uri="{FF2B5EF4-FFF2-40B4-BE49-F238E27FC236}">
                <a16:creationId xmlns:a16="http://schemas.microsoft.com/office/drawing/2014/main" id="{F5D7F284-6C58-4FAD-BE2D-05FC5B4234EB}"/>
              </a:ext>
            </a:extLst>
          </p:cNvPr>
          <p:cNvSpPr>
            <a:spLocks noGrp="1"/>
          </p:cNvSpPr>
          <p:nvPr>
            <p:ph type="title"/>
          </p:nvPr>
        </p:nvSpPr>
        <p:spPr/>
        <p:txBody>
          <a:bodyPr/>
          <a:lstStyle/>
          <a:p>
            <a:r>
              <a:rPr kumimoji="1" lang="ja-JP" altLang="en-US" dirty="0"/>
              <a:t>空虚が生み出す能力</a:t>
            </a:r>
          </a:p>
        </p:txBody>
      </p:sp>
      <p:sp>
        <p:nvSpPr>
          <p:cNvPr id="3" name="コンテンツ プレースホルダー 2">
            <a:extLst>
              <a:ext uri="{FF2B5EF4-FFF2-40B4-BE49-F238E27FC236}">
                <a16:creationId xmlns:a16="http://schemas.microsoft.com/office/drawing/2014/main" id="{F983711D-7B62-4265-81A3-60471BD6E093}"/>
              </a:ext>
            </a:extLst>
          </p:cNvPr>
          <p:cNvSpPr>
            <a:spLocks noGrp="1"/>
          </p:cNvSpPr>
          <p:nvPr>
            <p:ph idx="1"/>
          </p:nvPr>
        </p:nvSpPr>
        <p:spPr/>
        <p:txBody>
          <a:bodyPr/>
          <a:lstStyle/>
          <a:p>
            <a:r>
              <a:rPr kumimoji="1" lang="ja-JP" altLang="en-US" u="sng" dirty="0"/>
              <a:t>その人なしでは生きていけない！</a:t>
            </a:r>
          </a:p>
          <a:p>
            <a:r>
              <a:rPr kumimoji="1" lang="ja-JP" altLang="en-US" u="sng" dirty="0"/>
              <a:t>あなたの助けが必要！</a:t>
            </a:r>
          </a:p>
          <a:p>
            <a:r>
              <a:rPr kumimoji="1" lang="ja-JP" altLang="en-US" dirty="0"/>
              <a:t>こういう言葉を交わせる「</a:t>
            </a:r>
            <a:r>
              <a:rPr kumimoji="1" lang="ja-JP" altLang="en-US" dirty="0">
                <a:solidFill>
                  <a:srgbClr val="FF0000"/>
                </a:solidFill>
              </a:rPr>
              <a:t>仲間（ネットワーク）</a:t>
            </a:r>
            <a:r>
              <a:rPr kumimoji="1" lang="ja-JP" altLang="en-US" dirty="0"/>
              <a:t>」</a:t>
            </a:r>
          </a:p>
          <a:p>
            <a:r>
              <a:rPr kumimoji="1" lang="ja-JP" altLang="en-US" dirty="0">
                <a:solidFill>
                  <a:srgbClr val="FF0000"/>
                </a:solidFill>
                <a:highlight>
                  <a:srgbClr val="FFFF00"/>
                </a:highlight>
              </a:rPr>
              <a:t>このネットワークに身を置くものは強い</a:t>
            </a:r>
          </a:p>
          <a:p>
            <a:r>
              <a:rPr kumimoji="1" lang="ja-JP" altLang="en-US" dirty="0"/>
              <a:t>最も強い絆は「</a:t>
            </a:r>
            <a:r>
              <a:rPr kumimoji="1" lang="ja-JP" altLang="en-US" u="sng" dirty="0"/>
              <a:t>あなたなしでは生きられない</a:t>
            </a:r>
            <a:r>
              <a:rPr kumimoji="1" lang="ja-JP" altLang="en-US" dirty="0"/>
              <a:t>」という</a:t>
            </a:r>
            <a:r>
              <a:rPr kumimoji="1" lang="ja-JP" altLang="en-US" u="sng" dirty="0"/>
              <a:t>言葉をお互いに交わし合っている</a:t>
            </a:r>
            <a:r>
              <a:rPr kumimoji="1" lang="ja-JP" altLang="en-US" dirty="0"/>
              <a:t>人達</a:t>
            </a:r>
          </a:p>
          <a:p>
            <a:r>
              <a:rPr kumimoji="1" lang="ja-JP" altLang="en-US" dirty="0"/>
              <a:t>「あなたなしでは生きられない」</a:t>
            </a:r>
          </a:p>
          <a:p>
            <a:r>
              <a:rPr kumimoji="1" lang="ja-JP" altLang="en-US" dirty="0"/>
              <a:t>だから「</a:t>
            </a:r>
            <a:r>
              <a:rPr kumimoji="1" lang="ja-JP" altLang="en-US" dirty="0">
                <a:solidFill>
                  <a:srgbClr val="FF0000"/>
                </a:solidFill>
              </a:rPr>
              <a:t>いつまでも元気でいてね</a:t>
            </a:r>
            <a:r>
              <a:rPr kumimoji="1" lang="ja-JP" altLang="en-US" dirty="0"/>
              <a:t>」となる</a:t>
            </a:r>
          </a:p>
          <a:p>
            <a:r>
              <a:rPr kumimoji="1" lang="ja-JP" altLang="en-US" dirty="0"/>
              <a:t>「</a:t>
            </a:r>
            <a:r>
              <a:rPr kumimoji="1" lang="ja-JP" altLang="en-US" dirty="0">
                <a:solidFill>
                  <a:srgbClr val="FF0000"/>
                </a:solidFill>
                <a:highlight>
                  <a:srgbClr val="FFFF00"/>
                </a:highlight>
              </a:rPr>
              <a:t>私は、助けてもらわないと生きていけない</a:t>
            </a:r>
            <a:r>
              <a:rPr kumimoji="1" lang="ja-JP" altLang="en-US" dirty="0"/>
              <a:t>」</a:t>
            </a:r>
          </a:p>
        </p:txBody>
      </p:sp>
      <p:pic>
        <p:nvPicPr>
          <p:cNvPr id="7" name="図 6" descr="おもちゃ, 人形 が含まれている画像&#10;&#10;自動的に生成された説明">
            <a:extLst>
              <a:ext uri="{FF2B5EF4-FFF2-40B4-BE49-F238E27FC236}">
                <a16:creationId xmlns:a16="http://schemas.microsoft.com/office/drawing/2014/main" id="{ADBC4B36-27F1-4D07-A421-2D127DE8C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34323"/>
            <a:ext cx="1691680" cy="1632840"/>
          </a:xfrm>
          <a:prstGeom prst="rect">
            <a:avLst/>
          </a:prstGeom>
        </p:spPr>
      </p:pic>
      <p:pic>
        <p:nvPicPr>
          <p:cNvPr id="5" name="図 4" descr="テディ, 座る, クマ, 衣類 が含まれている画像&#10;&#10;自動的に生成された説明">
            <a:extLst>
              <a:ext uri="{FF2B5EF4-FFF2-40B4-BE49-F238E27FC236}">
                <a16:creationId xmlns:a16="http://schemas.microsoft.com/office/drawing/2014/main" id="{0F8EE7C6-C763-41E5-8DE9-1D18800C2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040615"/>
            <a:ext cx="2139832" cy="1121602"/>
          </a:xfrm>
          <a:prstGeom prst="rect">
            <a:avLst/>
          </a:prstGeom>
        </p:spPr>
      </p:pic>
    </p:spTree>
    <p:extLst>
      <p:ext uri="{BB962C8B-B14F-4D97-AF65-F5344CB8AC3E}">
        <p14:creationId xmlns:p14="http://schemas.microsoft.com/office/powerpoint/2010/main" val="10349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FBFA4-D92C-41BB-8949-DED1281F378B}"/>
              </a:ext>
            </a:extLst>
          </p:cNvPr>
          <p:cNvSpPr>
            <a:spLocks noGrp="1"/>
          </p:cNvSpPr>
          <p:nvPr>
            <p:ph type="title"/>
          </p:nvPr>
        </p:nvSpPr>
        <p:spPr/>
        <p:txBody>
          <a:bodyPr/>
          <a:lstStyle/>
          <a:p>
            <a:r>
              <a:rPr kumimoji="1" lang="ja-JP" altLang="en-US" dirty="0"/>
              <a:t>私は、助けてもらわないと生きていけない</a:t>
            </a:r>
          </a:p>
        </p:txBody>
      </p:sp>
      <p:sp>
        <p:nvSpPr>
          <p:cNvPr id="3" name="コンテンツ プレースホルダー 2">
            <a:extLst>
              <a:ext uri="{FF2B5EF4-FFF2-40B4-BE49-F238E27FC236}">
                <a16:creationId xmlns:a16="http://schemas.microsoft.com/office/drawing/2014/main" id="{722681C0-6FF4-450B-8630-00BFC49954CE}"/>
              </a:ext>
            </a:extLst>
          </p:cNvPr>
          <p:cNvSpPr>
            <a:spLocks noGrp="1"/>
          </p:cNvSpPr>
          <p:nvPr>
            <p:ph idx="1"/>
          </p:nvPr>
        </p:nvSpPr>
        <p:spPr>
          <a:xfrm>
            <a:off x="457200" y="908720"/>
            <a:ext cx="8686800" cy="5544616"/>
          </a:xfrm>
        </p:spPr>
        <p:txBody>
          <a:bodyPr/>
          <a:lstStyle/>
          <a:p>
            <a:r>
              <a:rPr kumimoji="1" lang="ja-JP" altLang="en-US" dirty="0"/>
              <a:t>だから「</a:t>
            </a:r>
            <a:r>
              <a:rPr kumimoji="1" lang="ja-JP" altLang="en-US" dirty="0">
                <a:solidFill>
                  <a:srgbClr val="FF0000"/>
                </a:solidFill>
                <a:highlight>
                  <a:srgbClr val="FFFF00"/>
                </a:highlight>
              </a:rPr>
              <a:t>あなたが必要</a:t>
            </a:r>
            <a:r>
              <a:rPr kumimoji="1" lang="ja-JP" altLang="en-US" dirty="0"/>
              <a:t>」</a:t>
            </a:r>
          </a:p>
          <a:p>
            <a:pPr lvl="1"/>
            <a:r>
              <a:rPr kumimoji="1" lang="ja-JP" altLang="en-US" dirty="0"/>
              <a:t>助け合えるチーム</a:t>
            </a:r>
          </a:p>
          <a:p>
            <a:pPr lvl="1"/>
            <a:r>
              <a:rPr kumimoji="1" lang="ja-JP" altLang="en-US" dirty="0"/>
              <a:t>お互い様のチーム</a:t>
            </a:r>
          </a:p>
          <a:p>
            <a:pPr lvl="1"/>
            <a:r>
              <a:rPr kumimoji="1" lang="ja-JP" altLang="en-US" dirty="0"/>
              <a:t>学び合うチーム</a:t>
            </a:r>
          </a:p>
          <a:p>
            <a:pPr lvl="1"/>
            <a:r>
              <a:rPr kumimoji="1" lang="ja-JP" altLang="en-US" dirty="0"/>
              <a:t>模倣し合えるチーム</a:t>
            </a:r>
          </a:p>
          <a:p>
            <a:pPr lvl="1"/>
            <a:r>
              <a:rPr kumimoji="1" lang="ja-JP" altLang="en-US" dirty="0"/>
              <a:t>共に助かる</a:t>
            </a:r>
            <a:r>
              <a:rPr kumimoji="1" lang="ja-JP" altLang="en-US" dirty="0">
                <a:highlight>
                  <a:srgbClr val="FFFF00"/>
                </a:highlight>
              </a:rPr>
              <a:t>努力</a:t>
            </a:r>
            <a:r>
              <a:rPr kumimoji="1" lang="ja-JP" altLang="en-US" dirty="0"/>
              <a:t>をするチーム</a:t>
            </a:r>
          </a:p>
          <a:p>
            <a:r>
              <a:rPr kumimoji="1" lang="ja-JP" altLang="en-US" dirty="0"/>
              <a:t>これらが「</a:t>
            </a:r>
            <a:r>
              <a:rPr kumimoji="1" lang="ja-JP" altLang="en-US" dirty="0">
                <a:solidFill>
                  <a:srgbClr val="FF0000"/>
                </a:solidFill>
              </a:rPr>
              <a:t>地域共助推進力</a:t>
            </a:r>
            <a:r>
              <a:rPr kumimoji="1" lang="ja-JP" altLang="en-US" dirty="0"/>
              <a:t>」のコンセプト</a:t>
            </a:r>
          </a:p>
          <a:p>
            <a:r>
              <a:rPr kumimoji="1" lang="ja-JP" altLang="en-US" dirty="0"/>
              <a:t>いずれの場面でも絶対に忘れないことが！</a:t>
            </a:r>
          </a:p>
          <a:p>
            <a:r>
              <a:rPr kumimoji="1" lang="ja-JP" altLang="en-US" dirty="0"/>
              <a:t>「</a:t>
            </a:r>
            <a:r>
              <a:rPr kumimoji="1" lang="ja-JP" altLang="en-US" dirty="0">
                <a:solidFill>
                  <a:srgbClr val="FF0000"/>
                </a:solidFill>
                <a:highlight>
                  <a:srgbClr val="FFFF00"/>
                </a:highlight>
              </a:rPr>
              <a:t>楽しく防災活動をやろう！</a:t>
            </a:r>
            <a:r>
              <a:rPr kumimoji="1" lang="ja-JP" altLang="en-US" dirty="0"/>
              <a:t>」</a:t>
            </a:r>
          </a:p>
          <a:p>
            <a:r>
              <a:rPr kumimoji="1" lang="ja-JP" altLang="en-US" dirty="0"/>
              <a:t>何より日々の挨拶が</a:t>
            </a:r>
            <a:r>
              <a:rPr kumimoji="1" lang="ja-JP" altLang="en-US" dirty="0">
                <a:solidFill>
                  <a:srgbClr val="FF0000"/>
                </a:solidFill>
                <a:highlight>
                  <a:srgbClr val="FFFF00"/>
                </a:highlight>
              </a:rPr>
              <a:t>最高の</a:t>
            </a:r>
            <a:r>
              <a:rPr lang="zh-TW" altLang="en-US" dirty="0">
                <a:solidFill>
                  <a:srgbClr val="FF0000"/>
                </a:solidFill>
                <a:highlight>
                  <a:srgbClr val="FFFF00"/>
                </a:highlight>
              </a:rPr>
              <a:t>地域共助推進</a:t>
            </a:r>
            <a:r>
              <a:rPr kumimoji="1" lang="ja-JP" altLang="en-US" dirty="0"/>
              <a:t>です</a:t>
            </a:r>
          </a:p>
        </p:txBody>
      </p:sp>
      <p:grpSp>
        <p:nvGrpSpPr>
          <p:cNvPr id="7" name="グループ化 6">
            <a:extLst>
              <a:ext uri="{FF2B5EF4-FFF2-40B4-BE49-F238E27FC236}">
                <a16:creationId xmlns:a16="http://schemas.microsoft.com/office/drawing/2014/main" id="{EF58B66F-A17C-48E5-BC1C-A7DE24B84CB8}"/>
              </a:ext>
            </a:extLst>
          </p:cNvPr>
          <p:cNvGrpSpPr/>
          <p:nvPr/>
        </p:nvGrpSpPr>
        <p:grpSpPr>
          <a:xfrm>
            <a:off x="4355976" y="926434"/>
            <a:ext cx="4665060" cy="2246769"/>
            <a:chOff x="4355976" y="926434"/>
            <a:chExt cx="4665060" cy="2246769"/>
          </a:xfrm>
        </p:grpSpPr>
        <p:sp>
          <p:nvSpPr>
            <p:cNvPr id="4" name="テキスト ボックス 3">
              <a:extLst>
                <a:ext uri="{FF2B5EF4-FFF2-40B4-BE49-F238E27FC236}">
                  <a16:creationId xmlns:a16="http://schemas.microsoft.com/office/drawing/2014/main" id="{04B380AB-3E4C-481B-9C10-F66E31DFFF78}"/>
                </a:ext>
              </a:extLst>
            </p:cNvPr>
            <p:cNvSpPr txBox="1"/>
            <p:nvPr/>
          </p:nvSpPr>
          <p:spPr>
            <a:xfrm>
              <a:off x="4355976" y="926434"/>
              <a:ext cx="4665060" cy="2246769"/>
            </a:xfrm>
            <a:prstGeom prst="rect">
              <a:avLst/>
            </a:prstGeom>
            <a:noFill/>
          </p:spPr>
          <p:txBody>
            <a:bodyPr wrap="none" rtlCol="0">
              <a:spAutoFit/>
            </a:bodyPr>
            <a:lstStyle/>
            <a:p>
              <a:pPr algn="ctr"/>
              <a:r>
                <a:rPr kumimoji="1" lang="ja-JP" altLang="en-US" sz="2800" dirty="0">
                  <a:solidFill>
                    <a:srgbClr val="A50021"/>
                  </a:solidFill>
                </a:rPr>
                <a:t>独立</a:t>
              </a:r>
              <a:r>
                <a:rPr kumimoji="1" lang="en-US" altLang="ja-JP" sz="2800" dirty="0">
                  <a:solidFill>
                    <a:srgbClr val="A50021"/>
                  </a:solidFill>
                </a:rPr>
                <a:t>(independence)</a:t>
              </a:r>
              <a:endParaRPr kumimoji="1" lang="ja-JP" altLang="en-US" sz="2800" dirty="0">
                <a:solidFill>
                  <a:srgbClr val="A50021"/>
                </a:solidFill>
              </a:endParaRPr>
            </a:p>
            <a:p>
              <a:pPr algn="ctr"/>
              <a:endParaRPr kumimoji="1" lang="en-US" altLang="ja-JP" sz="2800" dirty="0">
                <a:solidFill>
                  <a:srgbClr val="A50021"/>
                </a:solidFill>
              </a:endParaRPr>
            </a:p>
            <a:p>
              <a:pPr algn="ctr"/>
              <a:r>
                <a:rPr kumimoji="1" lang="ja-JP" altLang="en-US" sz="2800" dirty="0">
                  <a:solidFill>
                    <a:srgbClr val="A50021"/>
                  </a:solidFill>
                </a:rPr>
                <a:t>依存</a:t>
              </a:r>
              <a:r>
                <a:rPr kumimoji="1" lang="en-US" altLang="ja-JP" sz="2800" dirty="0">
                  <a:solidFill>
                    <a:srgbClr val="A50021"/>
                  </a:solidFill>
                </a:rPr>
                <a:t>(dependence)</a:t>
              </a:r>
              <a:endParaRPr kumimoji="1" lang="ja-JP" altLang="en-US" sz="2800" dirty="0">
                <a:solidFill>
                  <a:srgbClr val="A50021"/>
                </a:solidFill>
              </a:endParaRPr>
            </a:p>
            <a:p>
              <a:pPr algn="ctr"/>
              <a:endParaRPr kumimoji="1" lang="en-US" altLang="ja-JP" sz="2800" dirty="0">
                <a:solidFill>
                  <a:srgbClr val="A50021"/>
                </a:solidFill>
              </a:endParaRPr>
            </a:p>
            <a:p>
              <a:pPr algn="ctr"/>
              <a:r>
                <a:rPr kumimoji="1" lang="ja-JP" altLang="en-US" sz="2800" dirty="0">
                  <a:solidFill>
                    <a:srgbClr val="FF0000"/>
                  </a:solidFill>
                  <a:highlight>
                    <a:srgbClr val="FFFF00"/>
                  </a:highlight>
                </a:rPr>
                <a:t>相互依存</a:t>
              </a:r>
              <a:r>
                <a:rPr kumimoji="1" lang="en-US" altLang="ja-JP" sz="2800" dirty="0">
                  <a:solidFill>
                    <a:srgbClr val="FF0000"/>
                  </a:solidFill>
                  <a:highlight>
                    <a:srgbClr val="FFFF00"/>
                  </a:highlight>
                </a:rPr>
                <a:t>(inter-dependence)</a:t>
              </a:r>
              <a:endParaRPr kumimoji="1" lang="ja-JP" altLang="en-US" sz="2800" dirty="0">
                <a:solidFill>
                  <a:srgbClr val="FF0000"/>
                </a:solidFill>
                <a:highlight>
                  <a:srgbClr val="FFFF00"/>
                </a:highlight>
              </a:endParaRPr>
            </a:p>
          </p:txBody>
        </p:sp>
        <p:sp>
          <p:nvSpPr>
            <p:cNvPr id="5" name="矢印: 下 4">
              <a:extLst>
                <a:ext uri="{FF2B5EF4-FFF2-40B4-BE49-F238E27FC236}">
                  <a16:creationId xmlns:a16="http://schemas.microsoft.com/office/drawing/2014/main" id="{DE202E81-2374-4B9A-BEC8-43904A090080}"/>
                </a:ext>
              </a:extLst>
            </p:cNvPr>
            <p:cNvSpPr/>
            <p:nvPr/>
          </p:nvSpPr>
          <p:spPr bwMode="auto">
            <a:xfrm>
              <a:off x="6213226" y="1450544"/>
              <a:ext cx="1080120" cy="504056"/>
            </a:xfrm>
            <a:prstGeom prst="downArrow">
              <a:avLst/>
            </a:prstGeom>
            <a:solidFill>
              <a:srgbClr val="A50021"/>
            </a:solidFill>
            <a:ln w="9525">
              <a:noFill/>
              <a:miter lim="800000"/>
              <a:headEnd/>
              <a:tailEnd/>
            </a:ln>
            <a:effectLst/>
          </p:spPr>
          <p:txBody>
            <a:bodyPr wrap="none" rtlCol="0" anchor="ctr"/>
            <a:lstStyle/>
            <a:p>
              <a:pPr algn="ctr"/>
              <a:endParaRPr kumimoji="1" lang="ja-JP" altLang="en-US"/>
            </a:p>
          </p:txBody>
        </p:sp>
        <p:sp>
          <p:nvSpPr>
            <p:cNvPr id="6" name="矢印: 下 5">
              <a:extLst>
                <a:ext uri="{FF2B5EF4-FFF2-40B4-BE49-F238E27FC236}">
                  <a16:creationId xmlns:a16="http://schemas.microsoft.com/office/drawing/2014/main" id="{EDA3C4CF-208E-4C26-A03E-755AE7709641}"/>
                </a:ext>
              </a:extLst>
            </p:cNvPr>
            <p:cNvSpPr/>
            <p:nvPr/>
          </p:nvSpPr>
          <p:spPr bwMode="auto">
            <a:xfrm>
              <a:off x="6213226" y="2311873"/>
              <a:ext cx="1080120" cy="504056"/>
            </a:xfrm>
            <a:prstGeom prst="downArrow">
              <a:avLst/>
            </a:prstGeom>
            <a:solidFill>
              <a:srgbClr val="A50021"/>
            </a:solidFill>
            <a:ln w="9525">
              <a:noFill/>
              <a:miter lim="800000"/>
              <a:headEnd/>
              <a:tailEnd/>
            </a:ln>
            <a:effectLst/>
          </p:spPr>
          <p:txBody>
            <a:bodyPr wrap="none"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57DB94EA-58F0-419C-AE64-E18215D5B6F6}"/>
              </a:ext>
            </a:extLst>
          </p:cNvPr>
          <p:cNvSpPr txBox="1"/>
          <p:nvPr/>
        </p:nvSpPr>
        <p:spPr>
          <a:xfrm>
            <a:off x="6147401" y="3112052"/>
            <a:ext cx="2531462" cy="830997"/>
          </a:xfrm>
          <a:prstGeom prst="rect">
            <a:avLst/>
          </a:prstGeom>
          <a:noFill/>
        </p:spPr>
        <p:txBody>
          <a:bodyPr wrap="none" rtlCol="0">
            <a:spAutoFit/>
          </a:bodyPr>
          <a:lstStyle/>
          <a:p>
            <a:pPr algn="ctr"/>
            <a:r>
              <a:rPr kumimoji="1" lang="ja-JP" altLang="en-US" sz="4800" dirty="0">
                <a:solidFill>
                  <a:srgbClr val="FF3300"/>
                </a:solidFill>
                <a:latin typeface="AR P悠々ゴシック体E" panose="040B0900000000000000" pitchFamily="50" charset="-128"/>
                <a:ea typeface="AR P悠々ゴシック体E" panose="040B0900000000000000" pitchFamily="50" charset="-128"/>
              </a:rPr>
              <a:t>お互い様</a:t>
            </a:r>
          </a:p>
        </p:txBody>
      </p:sp>
      <p:pic>
        <p:nvPicPr>
          <p:cNvPr id="14" name="図 13" descr="抽象, 挿絵 が含まれている画像&#10;&#10;自動的に生成された説明">
            <a:extLst>
              <a:ext uri="{FF2B5EF4-FFF2-40B4-BE49-F238E27FC236}">
                <a16:creationId xmlns:a16="http://schemas.microsoft.com/office/drawing/2014/main" id="{AE3F73DB-3E86-44E6-BC3D-47513A810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767" y="189660"/>
            <a:ext cx="3161751" cy="2983543"/>
          </a:xfrm>
          <a:prstGeom prst="rect">
            <a:avLst/>
          </a:prstGeom>
        </p:spPr>
      </p:pic>
      <p:sp>
        <p:nvSpPr>
          <p:cNvPr id="9" name="楕円 8">
            <a:extLst>
              <a:ext uri="{FF2B5EF4-FFF2-40B4-BE49-F238E27FC236}">
                <a16:creationId xmlns:a16="http://schemas.microsoft.com/office/drawing/2014/main" id="{AAD44125-B727-48AE-A6C2-80B8F0553BDB}"/>
              </a:ext>
            </a:extLst>
          </p:cNvPr>
          <p:cNvSpPr/>
          <p:nvPr/>
        </p:nvSpPr>
        <p:spPr bwMode="auto">
          <a:xfrm>
            <a:off x="863588" y="332655"/>
            <a:ext cx="7416824" cy="4902561"/>
          </a:xfrm>
          <a:prstGeom prst="ellipse">
            <a:avLst/>
          </a:prstGeom>
          <a:solidFill>
            <a:srgbClr val="FF0000"/>
          </a:solidFill>
          <a:ln w="9525">
            <a:noFill/>
            <a:miter lim="800000"/>
            <a:headEnd/>
            <a:tailEnd/>
          </a:ln>
          <a:effectLst/>
        </p:spPr>
        <p:txBody>
          <a:bodyPr wrap="none" rtlCol="0" anchor="ctr"/>
          <a:lstStyle/>
          <a:p>
            <a:pPr algn="ctr"/>
            <a:r>
              <a:rPr kumimoji="1" lang="ja-JP" altLang="en-US" sz="3200" dirty="0">
                <a:solidFill>
                  <a:schemeClr val="bg1"/>
                </a:solidFill>
                <a:latin typeface="AR悠々ゴシック体E" panose="040B0909000000000000" pitchFamily="49" charset="-128"/>
                <a:ea typeface="AR悠々ゴシック体E" panose="040B0909000000000000" pitchFamily="49" charset="-128"/>
              </a:rPr>
              <a:t>詳しくは</a:t>
            </a:r>
          </a:p>
          <a:p>
            <a:pPr algn="ctr"/>
            <a:r>
              <a:rPr kumimoji="1" lang="ja-JP" altLang="en-US" sz="4000" dirty="0">
                <a:solidFill>
                  <a:srgbClr val="FFFF00"/>
                </a:solidFill>
                <a:latin typeface="AR悠々ゴシック体E" panose="040B0909000000000000" pitchFamily="49" charset="-128"/>
                <a:ea typeface="AR悠々ゴシック体E" panose="040B0909000000000000" pitchFamily="49" charset="-128"/>
              </a:rPr>
              <a:t>地域防災研究所</a:t>
            </a:r>
          </a:p>
          <a:p>
            <a:pPr algn="ctr"/>
            <a:r>
              <a:rPr kumimoji="1" lang="ja-JP" altLang="en-US" sz="4000" dirty="0">
                <a:solidFill>
                  <a:srgbClr val="FFFF00"/>
                </a:solidFill>
                <a:latin typeface="AR悠々ゴシック体E" panose="040B0909000000000000" pitchFamily="49" charset="-128"/>
                <a:ea typeface="AR悠々ゴシック体E" panose="040B0909000000000000" pitchFamily="49" charset="-128"/>
              </a:rPr>
              <a:t>加古川グリーンシティ防災会</a:t>
            </a:r>
          </a:p>
          <a:p>
            <a:pPr algn="ctr"/>
            <a:r>
              <a:rPr kumimoji="1" lang="ja-JP" altLang="en-US" sz="3200" dirty="0">
                <a:solidFill>
                  <a:schemeClr val="bg1"/>
                </a:solidFill>
                <a:latin typeface="AR悠々ゴシック体E" panose="040B0909000000000000" pitchFamily="49" charset="-128"/>
                <a:ea typeface="AR悠々ゴシック体E" panose="040B0909000000000000" pitchFamily="49" charset="-128"/>
              </a:rPr>
              <a:t>ホームページをご覧ください</a:t>
            </a:r>
          </a:p>
          <a:p>
            <a:pPr algn="ctr"/>
            <a:r>
              <a:rPr kumimoji="1" lang="ja-JP" altLang="en-US" sz="3200" dirty="0">
                <a:solidFill>
                  <a:schemeClr val="bg1"/>
                </a:solidFill>
                <a:latin typeface="AR悠々ゴシック体E" panose="040B0909000000000000" pitchFamily="49" charset="-128"/>
                <a:ea typeface="AR悠々ゴシック体E" panose="040B0909000000000000" pitchFamily="49" charset="-128"/>
              </a:rPr>
              <a:t>本日の資料もアップ済みです</a:t>
            </a:r>
          </a:p>
        </p:txBody>
      </p:sp>
    </p:spTree>
    <p:extLst>
      <p:ext uri="{BB962C8B-B14F-4D97-AF65-F5344CB8AC3E}">
        <p14:creationId xmlns:p14="http://schemas.microsoft.com/office/powerpoint/2010/main" val="21883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1388E1-FD0C-4AAF-8B97-84543BA24296}"/>
              </a:ext>
            </a:extLst>
          </p:cNvPr>
          <p:cNvSpPr>
            <a:spLocks noGrp="1"/>
          </p:cNvSpPr>
          <p:nvPr>
            <p:ph idx="1"/>
          </p:nvPr>
        </p:nvSpPr>
        <p:spPr>
          <a:xfrm>
            <a:off x="457200" y="764704"/>
            <a:ext cx="8686800" cy="5832648"/>
          </a:xfrm>
        </p:spPr>
        <p:txBody>
          <a:bodyPr/>
          <a:lstStyle/>
          <a:p>
            <a:r>
              <a:rPr kumimoji="1" lang="ja-JP" altLang="en-US" dirty="0">
                <a:solidFill>
                  <a:srgbClr val="FF0000"/>
                </a:solidFill>
              </a:rPr>
              <a:t>コロナであろうが　コロナでなかろうが</a:t>
            </a:r>
          </a:p>
          <a:p>
            <a:r>
              <a:rPr kumimoji="1" lang="ja-JP" altLang="en-US" dirty="0"/>
              <a:t>「防災活動」は、やるべきことは同じ！</a:t>
            </a:r>
          </a:p>
          <a:p>
            <a:r>
              <a:rPr lang="ja-JP" altLang="en-US" dirty="0"/>
              <a:t>日常の生活の中で育みバージョンアップさせる</a:t>
            </a:r>
          </a:p>
          <a:p>
            <a:r>
              <a:rPr lang="ja-JP" altLang="en-US" dirty="0"/>
              <a:t>「</a:t>
            </a:r>
            <a:r>
              <a:rPr lang="ja-JP" altLang="en-US" dirty="0">
                <a:solidFill>
                  <a:srgbClr val="7030A0"/>
                </a:solidFill>
              </a:rPr>
              <a:t>コロナだから</a:t>
            </a:r>
            <a:r>
              <a:rPr lang="ja-JP" altLang="en-US" dirty="0"/>
              <a:t>」「</a:t>
            </a:r>
            <a:r>
              <a:rPr lang="ja-JP" altLang="en-US" dirty="0">
                <a:solidFill>
                  <a:srgbClr val="7030A0"/>
                </a:solidFill>
              </a:rPr>
              <a:t>コロナの時だから</a:t>
            </a:r>
            <a:r>
              <a:rPr lang="ja-JP" altLang="en-US" dirty="0"/>
              <a:t>」ではなく</a:t>
            </a:r>
          </a:p>
          <a:p>
            <a:r>
              <a:rPr lang="ja-JP" altLang="en-US" dirty="0"/>
              <a:t>「</a:t>
            </a:r>
            <a:r>
              <a:rPr lang="ja-JP" altLang="en-US" dirty="0">
                <a:solidFill>
                  <a:srgbClr val="FF0000"/>
                </a:solidFill>
                <a:highlight>
                  <a:srgbClr val="FFFF00"/>
                </a:highlight>
              </a:rPr>
              <a:t>コロナであろうが、なかろうが</a:t>
            </a:r>
            <a:r>
              <a:rPr lang="ja-JP" altLang="en-US" dirty="0"/>
              <a:t>」同じこと</a:t>
            </a:r>
          </a:p>
          <a:p>
            <a:r>
              <a:rPr lang="ja-JP" altLang="en-US" u="sng" dirty="0"/>
              <a:t>普段できないことは、緊急時にもできない</a:t>
            </a:r>
          </a:p>
          <a:p>
            <a:pPr lvl="1"/>
            <a:r>
              <a:rPr lang="ja-JP" altLang="en-US" dirty="0"/>
              <a:t>コロナだから「</a:t>
            </a:r>
            <a:r>
              <a:rPr lang="ja-JP" altLang="en-US" dirty="0">
                <a:solidFill>
                  <a:srgbClr val="0000FF"/>
                </a:solidFill>
              </a:rPr>
              <a:t>避難を躊躇する</a:t>
            </a:r>
            <a:r>
              <a:rPr lang="ja-JP" altLang="en-US" dirty="0"/>
              <a:t>」と言う人がいる</a:t>
            </a:r>
          </a:p>
          <a:p>
            <a:pPr lvl="1"/>
            <a:r>
              <a:rPr lang="ja-JP" altLang="en-US" dirty="0"/>
              <a:t>「</a:t>
            </a:r>
            <a:r>
              <a:rPr lang="ja-JP" altLang="en-US" dirty="0">
                <a:solidFill>
                  <a:srgbClr val="FF0000"/>
                </a:solidFill>
              </a:rPr>
              <a:t>命に危険が迫っているかどうか</a:t>
            </a:r>
            <a:r>
              <a:rPr lang="ja-JP" altLang="en-US" dirty="0"/>
              <a:t>」を比べれば！</a:t>
            </a:r>
          </a:p>
          <a:p>
            <a:pPr lvl="1"/>
            <a:r>
              <a:rPr lang="ja-JP" altLang="en-US" dirty="0"/>
              <a:t>答えは簡単！「</a:t>
            </a:r>
            <a:r>
              <a:rPr lang="ja-JP" altLang="en-US" dirty="0">
                <a:highlight>
                  <a:srgbClr val="00FF00"/>
                </a:highlight>
              </a:rPr>
              <a:t>躊躇なく避難する</a:t>
            </a:r>
            <a:r>
              <a:rPr lang="ja-JP" altLang="en-US" dirty="0"/>
              <a:t>」　その為に！</a:t>
            </a:r>
          </a:p>
          <a:p>
            <a:r>
              <a:rPr lang="ja-JP" altLang="en-US" dirty="0"/>
              <a:t>感染防止策を</a:t>
            </a:r>
            <a:r>
              <a:rPr lang="ja-JP" altLang="en-US" dirty="0">
                <a:solidFill>
                  <a:srgbClr val="FF0000"/>
                </a:solidFill>
              </a:rPr>
              <a:t>生活文化</a:t>
            </a:r>
            <a:r>
              <a:rPr lang="ja-JP" altLang="en-US" dirty="0">
                <a:solidFill>
                  <a:srgbClr val="FF0000"/>
                </a:solidFill>
                <a:highlight>
                  <a:srgbClr val="FFFF00"/>
                </a:highlight>
              </a:rPr>
              <a:t>「生活防災」</a:t>
            </a:r>
            <a:r>
              <a:rPr lang="ja-JP" altLang="en-US" dirty="0"/>
              <a:t>に組み込め</a:t>
            </a:r>
            <a:endParaRPr kumimoji="1" lang="ja-JP" altLang="en-US" dirty="0"/>
          </a:p>
        </p:txBody>
      </p:sp>
      <p:sp>
        <p:nvSpPr>
          <p:cNvPr id="2" name="タイトル 1">
            <a:extLst>
              <a:ext uri="{FF2B5EF4-FFF2-40B4-BE49-F238E27FC236}">
                <a16:creationId xmlns:a16="http://schemas.microsoft.com/office/drawing/2014/main" id="{653C64FF-09F1-4830-B5E6-39C5B92B2780}"/>
              </a:ext>
            </a:extLst>
          </p:cNvPr>
          <p:cNvSpPr>
            <a:spLocks noGrp="1"/>
          </p:cNvSpPr>
          <p:nvPr>
            <p:ph type="title"/>
          </p:nvPr>
        </p:nvSpPr>
        <p:spPr>
          <a:xfrm>
            <a:off x="179512" y="44624"/>
            <a:ext cx="8964488" cy="648072"/>
          </a:xfrm>
        </p:spPr>
        <p:txBody>
          <a:bodyPr/>
          <a:lstStyle/>
          <a:p>
            <a:r>
              <a:rPr lang="ja-JP" altLang="en-US" dirty="0"/>
              <a:t>コロナの「こんな時に防災をするのか」！？</a:t>
            </a:r>
            <a:endParaRPr kumimoji="1" lang="ja-JP" altLang="en-US" dirty="0"/>
          </a:p>
        </p:txBody>
      </p:sp>
      <p:pic>
        <p:nvPicPr>
          <p:cNvPr id="5" name="図 4">
            <a:extLst>
              <a:ext uri="{FF2B5EF4-FFF2-40B4-BE49-F238E27FC236}">
                <a16:creationId xmlns:a16="http://schemas.microsoft.com/office/drawing/2014/main" id="{A6F2A5C9-FC95-493E-91EF-05B2A1B3D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109" y="737572"/>
            <a:ext cx="1217286" cy="1191684"/>
          </a:xfrm>
          <a:prstGeom prst="rect">
            <a:avLst/>
          </a:prstGeom>
        </p:spPr>
      </p:pic>
    </p:spTree>
    <p:extLst>
      <p:ext uri="{BB962C8B-B14F-4D97-AF65-F5344CB8AC3E}">
        <p14:creationId xmlns:p14="http://schemas.microsoft.com/office/powerpoint/2010/main" val="29689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6744A-9DE3-4D1A-A4CB-7658651CEC83}"/>
              </a:ext>
            </a:extLst>
          </p:cNvPr>
          <p:cNvSpPr>
            <a:spLocks noGrp="1"/>
          </p:cNvSpPr>
          <p:nvPr>
            <p:ph type="title"/>
          </p:nvPr>
        </p:nvSpPr>
        <p:spPr/>
        <p:txBody>
          <a:bodyPr/>
          <a:lstStyle/>
          <a:p>
            <a:r>
              <a:rPr kumimoji="1" lang="ja-JP" altLang="en-US" dirty="0"/>
              <a:t>「生活防災」は強い！</a:t>
            </a:r>
          </a:p>
        </p:txBody>
      </p:sp>
      <p:sp>
        <p:nvSpPr>
          <p:cNvPr id="3" name="コンテンツ プレースホルダー 2">
            <a:extLst>
              <a:ext uri="{FF2B5EF4-FFF2-40B4-BE49-F238E27FC236}">
                <a16:creationId xmlns:a16="http://schemas.microsoft.com/office/drawing/2014/main" id="{F0475C00-407B-4F41-A1E2-5DE832D0F69E}"/>
              </a:ext>
            </a:extLst>
          </p:cNvPr>
          <p:cNvSpPr>
            <a:spLocks noGrp="1"/>
          </p:cNvSpPr>
          <p:nvPr>
            <p:ph idx="1"/>
          </p:nvPr>
        </p:nvSpPr>
        <p:spPr>
          <a:xfrm>
            <a:off x="457200" y="908720"/>
            <a:ext cx="8507288" cy="5217443"/>
          </a:xfrm>
        </p:spPr>
        <p:txBody>
          <a:bodyPr/>
          <a:lstStyle/>
          <a:p>
            <a:r>
              <a:rPr kumimoji="1" lang="ja-JP" altLang="en-US" sz="3200" dirty="0"/>
              <a:t>防災を</a:t>
            </a:r>
            <a:r>
              <a:rPr kumimoji="1" lang="ja-JP" altLang="en-US" sz="3200" dirty="0">
                <a:highlight>
                  <a:srgbClr val="FFFF00"/>
                </a:highlight>
              </a:rPr>
              <a:t>生活文化に組み込む</a:t>
            </a:r>
            <a:r>
              <a:rPr kumimoji="1" lang="ja-JP" altLang="en-US" sz="3200" dirty="0"/>
              <a:t>「</a:t>
            </a:r>
            <a:r>
              <a:rPr kumimoji="1" lang="ja-JP" altLang="en-US" sz="3200" dirty="0">
                <a:solidFill>
                  <a:srgbClr val="FF0000"/>
                </a:solidFill>
              </a:rPr>
              <a:t>生活防災</a:t>
            </a:r>
            <a:r>
              <a:rPr kumimoji="1" lang="ja-JP" altLang="en-US" sz="3200" dirty="0"/>
              <a:t>」</a:t>
            </a:r>
          </a:p>
          <a:p>
            <a:r>
              <a:rPr kumimoji="1" lang="ja-JP" altLang="en-US" dirty="0"/>
              <a:t>次世代に</a:t>
            </a:r>
            <a:r>
              <a:rPr kumimoji="1" lang="ja-JP" altLang="en-US" dirty="0">
                <a:solidFill>
                  <a:srgbClr val="FF0000"/>
                </a:solidFill>
              </a:rPr>
              <a:t>今より良くして受け渡すこと</a:t>
            </a:r>
            <a:r>
              <a:rPr kumimoji="1" lang="ja-JP" altLang="en-US" dirty="0"/>
              <a:t>を目標</a:t>
            </a:r>
          </a:p>
          <a:p>
            <a:pPr lvl="1"/>
            <a:r>
              <a:rPr kumimoji="1" lang="ja-JP" altLang="en-US" dirty="0"/>
              <a:t>世代間の垣根を越えた活動</a:t>
            </a:r>
          </a:p>
          <a:p>
            <a:pPr lvl="1"/>
            <a:r>
              <a:rPr kumimoji="1" lang="ja-JP" altLang="en-US" dirty="0"/>
              <a:t>地域のスムーズなバージョンアップが図れる</a:t>
            </a:r>
          </a:p>
          <a:p>
            <a:r>
              <a:rPr kumimoji="1" lang="ja-JP" altLang="en-US" dirty="0"/>
              <a:t>バージョンアップは？</a:t>
            </a:r>
            <a:endParaRPr kumimoji="1" lang="en-US" altLang="ja-JP" dirty="0"/>
          </a:p>
          <a:p>
            <a:r>
              <a:rPr kumimoji="1" lang="ja-JP" altLang="en-US" dirty="0">
                <a:solidFill>
                  <a:srgbClr val="FF0000"/>
                </a:solidFill>
                <a:highlight>
                  <a:srgbClr val="FFFF00"/>
                </a:highlight>
              </a:rPr>
              <a:t>日々の暮らしの中で毎日行う！</a:t>
            </a:r>
          </a:p>
          <a:p>
            <a:r>
              <a:rPr kumimoji="1" lang="ja-JP" altLang="en-US" dirty="0"/>
              <a:t>防災をやることが当たり前になる</a:t>
            </a:r>
          </a:p>
          <a:p>
            <a:r>
              <a:rPr kumimoji="1" lang="ja-JP" altLang="en-US" dirty="0"/>
              <a:t>そうすれば</a:t>
            </a:r>
            <a:r>
              <a:rPr kumimoji="1" lang="ja-JP" altLang="en-US" u="sng" dirty="0">
                <a:solidFill>
                  <a:srgbClr val="008000"/>
                </a:solidFill>
              </a:rPr>
              <a:t>不意の災害にリスクの軽減</a:t>
            </a:r>
            <a:r>
              <a:rPr kumimoji="1" lang="ja-JP" altLang="en-US" dirty="0"/>
              <a:t>となる</a:t>
            </a:r>
          </a:p>
          <a:p>
            <a:r>
              <a:rPr kumimoji="1" lang="ja-JP" altLang="en-US" dirty="0"/>
              <a:t>そこには「</a:t>
            </a:r>
            <a:r>
              <a:rPr kumimoji="1" lang="ja-JP" altLang="en-US" dirty="0">
                <a:solidFill>
                  <a:srgbClr val="FF0000"/>
                </a:solidFill>
                <a:highlight>
                  <a:srgbClr val="FFFF00"/>
                </a:highlight>
              </a:rPr>
              <a:t>地域共助</a:t>
            </a:r>
            <a:r>
              <a:rPr kumimoji="1" lang="ja-JP" altLang="en-US" dirty="0"/>
              <a:t>」がある</a:t>
            </a:r>
          </a:p>
        </p:txBody>
      </p:sp>
      <p:pic>
        <p:nvPicPr>
          <p:cNvPr id="5" name="図 4" descr="アイコン が含まれている画像&#10;&#10;自動的に生成された説明">
            <a:extLst>
              <a:ext uri="{FF2B5EF4-FFF2-40B4-BE49-F238E27FC236}">
                <a16:creationId xmlns:a16="http://schemas.microsoft.com/office/drawing/2014/main" id="{0CD91AD8-BDBB-4D82-AD76-4516F88F3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3071323"/>
            <a:ext cx="1944216" cy="1932551"/>
          </a:xfrm>
          <a:prstGeom prst="rect">
            <a:avLst/>
          </a:prstGeom>
        </p:spPr>
      </p:pic>
    </p:spTree>
    <p:extLst>
      <p:ext uri="{BB962C8B-B14F-4D97-AF65-F5344CB8AC3E}">
        <p14:creationId xmlns:p14="http://schemas.microsoft.com/office/powerpoint/2010/main" val="29987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A2113-F6EA-44BB-B246-D3FA61BF2D84}"/>
              </a:ext>
            </a:extLst>
          </p:cNvPr>
          <p:cNvSpPr>
            <a:spLocks noGrp="1"/>
          </p:cNvSpPr>
          <p:nvPr>
            <p:ph type="title"/>
          </p:nvPr>
        </p:nvSpPr>
        <p:spPr/>
        <p:txBody>
          <a:bodyPr/>
          <a:lstStyle/>
          <a:p>
            <a:r>
              <a:rPr kumimoji="1" lang="ja-JP" altLang="en-US" dirty="0"/>
              <a:t>自主防災から考える「地域共助」</a:t>
            </a:r>
          </a:p>
        </p:txBody>
      </p:sp>
      <p:sp>
        <p:nvSpPr>
          <p:cNvPr id="3" name="コンテンツ プレースホルダー 2">
            <a:extLst>
              <a:ext uri="{FF2B5EF4-FFF2-40B4-BE49-F238E27FC236}">
                <a16:creationId xmlns:a16="http://schemas.microsoft.com/office/drawing/2014/main" id="{E26FB750-ED1B-4678-BE98-4D4B958938AD}"/>
              </a:ext>
            </a:extLst>
          </p:cNvPr>
          <p:cNvSpPr>
            <a:spLocks noGrp="1"/>
          </p:cNvSpPr>
          <p:nvPr>
            <p:ph idx="1"/>
          </p:nvPr>
        </p:nvSpPr>
        <p:spPr/>
        <p:txBody>
          <a:bodyPr/>
          <a:lstStyle/>
          <a:p>
            <a:r>
              <a:rPr kumimoji="1" lang="ja-JP" altLang="en-US" dirty="0"/>
              <a:t>「</a:t>
            </a:r>
            <a:r>
              <a:rPr kumimoji="1" lang="ja-JP" altLang="en-US" dirty="0">
                <a:highlight>
                  <a:srgbClr val="FFFF00"/>
                </a:highlight>
              </a:rPr>
              <a:t>共助</a:t>
            </a:r>
            <a:r>
              <a:rPr kumimoji="1" lang="ja-JP" altLang="en-US" dirty="0"/>
              <a:t>」とは？</a:t>
            </a:r>
            <a:endParaRPr kumimoji="1" lang="en-US" altLang="ja-JP" dirty="0"/>
          </a:p>
          <a:p>
            <a:pPr lvl="1"/>
            <a:r>
              <a:rPr kumimoji="1" lang="ja-JP" altLang="en-US" dirty="0">
                <a:solidFill>
                  <a:srgbClr val="7030A0"/>
                </a:solidFill>
              </a:rPr>
              <a:t>共に助け合うことではない</a:t>
            </a:r>
            <a:endParaRPr kumimoji="1" lang="en-US" altLang="ja-JP" dirty="0">
              <a:solidFill>
                <a:srgbClr val="7030A0"/>
              </a:solidFill>
            </a:endParaRPr>
          </a:p>
          <a:p>
            <a:pPr lvl="1"/>
            <a:r>
              <a:rPr kumimoji="1" lang="ja-JP" altLang="en-US" dirty="0">
                <a:solidFill>
                  <a:srgbClr val="FF0000"/>
                </a:solidFill>
              </a:rPr>
              <a:t>共に助かること！</a:t>
            </a:r>
            <a:endParaRPr kumimoji="1" lang="en-US" altLang="ja-JP" dirty="0">
              <a:solidFill>
                <a:srgbClr val="FF0000"/>
              </a:solidFill>
            </a:endParaRPr>
          </a:p>
          <a:p>
            <a:r>
              <a:rPr kumimoji="1" lang="ja-JP" altLang="en-US" dirty="0"/>
              <a:t>これを間違えて活動をするから継続できない</a:t>
            </a:r>
          </a:p>
          <a:p>
            <a:r>
              <a:rPr kumimoji="1" lang="ja-JP" altLang="en-US" dirty="0"/>
              <a:t>この違いは「</a:t>
            </a:r>
            <a:r>
              <a:rPr kumimoji="1" lang="ja-JP" altLang="en-US" dirty="0">
                <a:solidFill>
                  <a:srgbClr val="FF0000"/>
                </a:solidFill>
                <a:highlight>
                  <a:srgbClr val="FFFF00"/>
                </a:highlight>
              </a:rPr>
              <a:t>ゴールが違ってしまう</a:t>
            </a:r>
            <a:r>
              <a:rPr lang="ja-JP" altLang="en-US" dirty="0">
                <a:solidFill>
                  <a:srgbClr val="FF0000"/>
                </a:solidFill>
                <a:highlight>
                  <a:srgbClr val="FFFF00"/>
                </a:highlight>
              </a:rPr>
              <a:t>！</a:t>
            </a:r>
            <a:r>
              <a:rPr lang="ja-JP" altLang="en-US" dirty="0"/>
              <a:t>」</a:t>
            </a:r>
            <a:endParaRPr kumimoji="1" lang="en-US" altLang="ja-JP" dirty="0"/>
          </a:p>
          <a:p>
            <a:r>
              <a:rPr kumimoji="1" lang="ja-JP" altLang="en-US" u="sng" dirty="0"/>
              <a:t>災害後に助かって良かったね～ではなく</a:t>
            </a:r>
          </a:p>
          <a:p>
            <a:r>
              <a:rPr kumimoji="1" lang="ja-JP" altLang="en-US" dirty="0">
                <a:solidFill>
                  <a:srgbClr val="FF0000"/>
                </a:solidFill>
              </a:rPr>
              <a:t>助かることの必然性</a:t>
            </a:r>
            <a:r>
              <a:rPr kumimoji="1" lang="ja-JP" altLang="en-US" dirty="0"/>
              <a:t>を</a:t>
            </a:r>
            <a:r>
              <a:rPr kumimoji="1" lang="ja-JP" altLang="en-US" u="sng" dirty="0"/>
              <a:t>災害発生まで</a:t>
            </a:r>
            <a:r>
              <a:rPr kumimoji="1" lang="ja-JP" altLang="en-US" dirty="0"/>
              <a:t>に考える</a:t>
            </a:r>
          </a:p>
          <a:p>
            <a:r>
              <a:rPr kumimoji="1" lang="ja-JP" altLang="en-US" dirty="0"/>
              <a:t>その為には！</a:t>
            </a:r>
            <a:endParaRPr kumimoji="1" lang="en-US" altLang="ja-JP" dirty="0"/>
          </a:p>
          <a:p>
            <a:r>
              <a:rPr kumimoji="1" lang="ja-JP" altLang="en-US" dirty="0"/>
              <a:t>「</a:t>
            </a:r>
            <a:r>
              <a:rPr kumimoji="1" lang="ja-JP" altLang="en-US" dirty="0">
                <a:solidFill>
                  <a:srgbClr val="FF0000"/>
                </a:solidFill>
                <a:highlight>
                  <a:srgbClr val="FFFF00"/>
                </a:highlight>
              </a:rPr>
              <a:t>地域共助</a:t>
            </a:r>
            <a:r>
              <a:rPr kumimoji="1" lang="ja-JP" altLang="en-US" dirty="0"/>
              <a:t>」の拡充を考える</a:t>
            </a:r>
          </a:p>
        </p:txBody>
      </p:sp>
      <p:pic>
        <p:nvPicPr>
          <p:cNvPr id="5" name="図 4" descr="図形 が含まれている画像&#10;&#10;自動的に生成された説明">
            <a:extLst>
              <a:ext uri="{FF2B5EF4-FFF2-40B4-BE49-F238E27FC236}">
                <a16:creationId xmlns:a16="http://schemas.microsoft.com/office/drawing/2014/main" id="{4B2F9BCE-0145-489D-A53E-4F388137F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728878"/>
            <a:ext cx="2839864" cy="1908034"/>
          </a:xfrm>
          <a:prstGeom prst="rect">
            <a:avLst/>
          </a:prstGeom>
        </p:spPr>
      </p:pic>
      <p:pic>
        <p:nvPicPr>
          <p:cNvPr id="6" name="図 5">
            <a:extLst>
              <a:ext uri="{FF2B5EF4-FFF2-40B4-BE49-F238E27FC236}">
                <a16:creationId xmlns:a16="http://schemas.microsoft.com/office/drawing/2014/main" id="{334F43E5-AFB8-45A7-8C88-3DD4CB05FF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9451" y="535358"/>
            <a:ext cx="3127896" cy="2101554"/>
          </a:xfrm>
          <a:prstGeom prst="rect">
            <a:avLst/>
          </a:prstGeom>
        </p:spPr>
      </p:pic>
      <p:pic>
        <p:nvPicPr>
          <p:cNvPr id="7" name="図 6">
            <a:extLst>
              <a:ext uri="{FF2B5EF4-FFF2-40B4-BE49-F238E27FC236}">
                <a16:creationId xmlns:a16="http://schemas.microsoft.com/office/drawing/2014/main" id="{247874AA-457A-40B2-95B7-2F59B4A938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9451" y="4869729"/>
            <a:ext cx="2887974" cy="1940359"/>
          </a:xfrm>
          <a:prstGeom prst="rect">
            <a:avLst/>
          </a:prstGeom>
        </p:spPr>
      </p:pic>
      <p:sp>
        <p:nvSpPr>
          <p:cNvPr id="4" name="乗算記号 3">
            <a:extLst>
              <a:ext uri="{FF2B5EF4-FFF2-40B4-BE49-F238E27FC236}">
                <a16:creationId xmlns:a16="http://schemas.microsoft.com/office/drawing/2014/main" id="{A9D97D79-88DB-447A-97EF-D8517A287B54}"/>
              </a:ext>
            </a:extLst>
          </p:cNvPr>
          <p:cNvSpPr/>
          <p:nvPr/>
        </p:nvSpPr>
        <p:spPr bwMode="auto">
          <a:xfrm>
            <a:off x="634269" y="1358845"/>
            <a:ext cx="720080" cy="720080"/>
          </a:xfrm>
          <a:prstGeom prst="mathMultiply">
            <a:avLst/>
          </a:prstGeom>
          <a:solidFill>
            <a:srgbClr val="7030A0"/>
          </a:solidFill>
          <a:ln w="9525">
            <a:noFill/>
            <a:miter lim="800000"/>
            <a:headEnd/>
            <a:tailEnd/>
          </a:ln>
          <a:effectLst/>
        </p:spPr>
        <p:txBody>
          <a:bodyPr wrap="none" rtlCol="0" anchor="ctr"/>
          <a:lstStyle/>
          <a:p>
            <a:pPr algn="ctr"/>
            <a:endParaRPr kumimoji="1" lang="ja-JP" altLang="en-US"/>
          </a:p>
        </p:txBody>
      </p:sp>
      <p:sp>
        <p:nvSpPr>
          <p:cNvPr id="9" name="楕円 8">
            <a:extLst>
              <a:ext uri="{FF2B5EF4-FFF2-40B4-BE49-F238E27FC236}">
                <a16:creationId xmlns:a16="http://schemas.microsoft.com/office/drawing/2014/main" id="{E9D5ECB7-8FB1-46AD-946F-EE40020F7EC4}"/>
              </a:ext>
            </a:extLst>
          </p:cNvPr>
          <p:cNvSpPr/>
          <p:nvPr/>
        </p:nvSpPr>
        <p:spPr bwMode="auto">
          <a:xfrm>
            <a:off x="778285" y="2062546"/>
            <a:ext cx="432048" cy="432048"/>
          </a:xfrm>
          <a:prstGeom prst="ellipse">
            <a:avLst/>
          </a:prstGeom>
          <a:solidFill>
            <a:schemeClr val="bg1"/>
          </a:solidFill>
          <a:ln w="101600">
            <a:solidFill>
              <a:srgbClr val="FF0000"/>
            </a:solidFill>
            <a:miter lim="800000"/>
            <a:headEnd/>
            <a:tailEnd/>
          </a:ln>
          <a:effectLst/>
        </p:spPr>
        <p:txBody>
          <a:bodyPr wrap="none" rtlCol="0" anchor="ctr"/>
          <a:lstStyle/>
          <a:p>
            <a:pPr algn="ctr"/>
            <a:endParaRPr kumimoji="1" lang="ja-JP" altLang="en-US"/>
          </a:p>
        </p:txBody>
      </p:sp>
    </p:spTree>
    <p:extLst>
      <p:ext uri="{BB962C8B-B14F-4D97-AF65-F5344CB8AC3E}">
        <p14:creationId xmlns:p14="http://schemas.microsoft.com/office/powerpoint/2010/main" val="14677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par>
                                <p:cTn id="61" presetID="14"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33730-22E7-4B71-BC14-9F6AD69807E7}"/>
              </a:ext>
            </a:extLst>
          </p:cNvPr>
          <p:cNvSpPr>
            <a:spLocks noGrp="1"/>
          </p:cNvSpPr>
          <p:nvPr>
            <p:ph type="title"/>
          </p:nvPr>
        </p:nvSpPr>
        <p:spPr/>
        <p:txBody>
          <a:bodyPr/>
          <a:lstStyle/>
          <a:p>
            <a:r>
              <a:rPr kumimoji="1" lang="ja-JP" altLang="en-US" dirty="0"/>
              <a:t>「地域共助」の拡充</a:t>
            </a:r>
          </a:p>
        </p:txBody>
      </p:sp>
      <p:sp>
        <p:nvSpPr>
          <p:cNvPr id="3" name="コンテンツ プレースホルダー 2">
            <a:extLst>
              <a:ext uri="{FF2B5EF4-FFF2-40B4-BE49-F238E27FC236}">
                <a16:creationId xmlns:a16="http://schemas.microsoft.com/office/drawing/2014/main" id="{2AAA1ABB-5FD7-4EF1-97C8-816A9666A6FB}"/>
              </a:ext>
            </a:extLst>
          </p:cNvPr>
          <p:cNvSpPr>
            <a:spLocks noGrp="1"/>
          </p:cNvSpPr>
          <p:nvPr>
            <p:ph idx="1"/>
          </p:nvPr>
        </p:nvSpPr>
        <p:spPr>
          <a:xfrm>
            <a:off x="457200" y="908720"/>
            <a:ext cx="8686800" cy="5616624"/>
          </a:xfrm>
        </p:spPr>
        <p:txBody>
          <a:bodyPr/>
          <a:lstStyle/>
          <a:p>
            <a:r>
              <a:rPr kumimoji="1" lang="ja-JP" altLang="en-US" dirty="0"/>
              <a:t>防災訓練を</a:t>
            </a:r>
            <a:r>
              <a:rPr kumimoji="1" lang="en-US" altLang="ja-JP" dirty="0"/>
              <a:t>1000</a:t>
            </a:r>
            <a:r>
              <a:rPr kumimoji="1" lang="ja-JP" altLang="en-US" dirty="0"/>
              <a:t>回やっても、参加する人は毎年・毎回ほぼ同じ→</a:t>
            </a:r>
            <a:r>
              <a:rPr kumimoji="1" lang="ja-JP" altLang="en-US" dirty="0">
                <a:solidFill>
                  <a:srgbClr val="7030A0"/>
                </a:solidFill>
              </a:rPr>
              <a:t>先細りの防災</a:t>
            </a:r>
          </a:p>
          <a:p>
            <a:pPr lvl="1"/>
            <a:r>
              <a:rPr kumimoji="1" lang="ja-JP" altLang="en-US" dirty="0"/>
              <a:t>これでは防災活動は広がらない</a:t>
            </a:r>
          </a:p>
          <a:p>
            <a:r>
              <a:rPr kumimoji="1" lang="ja-JP" altLang="en-US" dirty="0"/>
              <a:t>何故、防災活動をやらなければいけないのかを周知することが一番最初に必要！</a:t>
            </a:r>
          </a:p>
          <a:p>
            <a:r>
              <a:rPr kumimoji="1" lang="ja-JP" altLang="en-US" dirty="0">
                <a:solidFill>
                  <a:srgbClr val="FF0000"/>
                </a:solidFill>
                <a:highlight>
                  <a:srgbClr val="FFFF00"/>
                </a:highlight>
              </a:rPr>
              <a:t>何の為に防災活動をやるのか？</a:t>
            </a:r>
            <a:endParaRPr kumimoji="1" lang="en-US" altLang="ja-JP" dirty="0">
              <a:solidFill>
                <a:srgbClr val="FF0000"/>
              </a:solidFill>
              <a:highlight>
                <a:srgbClr val="FFFF00"/>
              </a:highlight>
            </a:endParaRPr>
          </a:p>
          <a:p>
            <a:r>
              <a:rPr kumimoji="1" lang="ja-JP" altLang="en-US" dirty="0"/>
              <a:t>まずは</a:t>
            </a:r>
            <a:r>
              <a:rPr kumimoji="1" lang="ja-JP" altLang="en-US" u="sng" dirty="0"/>
              <a:t>スタートラインを引くこと</a:t>
            </a:r>
            <a:r>
              <a:rPr kumimoji="1" lang="ja-JP" altLang="en-US" dirty="0"/>
              <a:t>からはじめる</a:t>
            </a:r>
          </a:p>
          <a:p>
            <a:r>
              <a:rPr kumimoji="1" lang="ja-JP" altLang="en-US" dirty="0"/>
              <a:t>ここで間違いが多発、だから継続できない</a:t>
            </a:r>
          </a:p>
          <a:p>
            <a:r>
              <a:rPr kumimoji="1" lang="ja-JP" altLang="en-US" dirty="0"/>
              <a:t>間違い･･･「</a:t>
            </a:r>
            <a:r>
              <a:rPr kumimoji="1" lang="ja-JP" altLang="en-US" dirty="0">
                <a:solidFill>
                  <a:srgbClr val="7030A0"/>
                </a:solidFill>
              </a:rPr>
              <a:t>災害の為に防災活動をやっている</a:t>
            </a:r>
            <a:r>
              <a:rPr kumimoji="1" lang="ja-JP" altLang="en-US" dirty="0"/>
              <a:t>」</a:t>
            </a:r>
          </a:p>
          <a:p>
            <a:r>
              <a:rPr kumimoji="1" lang="ja-JP" altLang="en-US" dirty="0"/>
              <a:t>ここが大きな誤り！</a:t>
            </a:r>
            <a:r>
              <a:rPr kumimoji="1" lang="ja-JP" altLang="en-US" u="sng" dirty="0"/>
              <a:t>スタートラインの引き違い！</a:t>
            </a:r>
          </a:p>
        </p:txBody>
      </p:sp>
      <p:pic>
        <p:nvPicPr>
          <p:cNvPr id="7" name="図 6" descr="挿絵 が含まれている画像&#10;&#10;自動的に生成された説明">
            <a:extLst>
              <a:ext uri="{FF2B5EF4-FFF2-40B4-BE49-F238E27FC236}">
                <a16:creationId xmlns:a16="http://schemas.microsoft.com/office/drawing/2014/main" id="{26CAEEEB-D095-4763-9F66-C56A754E1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56792"/>
            <a:ext cx="2242046" cy="1106915"/>
          </a:xfrm>
          <a:prstGeom prst="rect">
            <a:avLst/>
          </a:prstGeom>
        </p:spPr>
      </p:pic>
      <p:pic>
        <p:nvPicPr>
          <p:cNvPr id="9" name="図 8">
            <a:extLst>
              <a:ext uri="{FF2B5EF4-FFF2-40B4-BE49-F238E27FC236}">
                <a16:creationId xmlns:a16="http://schemas.microsoft.com/office/drawing/2014/main" id="{7683B30B-6344-4367-A26F-63313C402D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32240" y="3009249"/>
            <a:ext cx="2242045" cy="1211839"/>
          </a:xfrm>
          <a:prstGeom prst="rect">
            <a:avLst/>
          </a:prstGeom>
        </p:spPr>
      </p:pic>
      <p:pic>
        <p:nvPicPr>
          <p:cNvPr id="6" name="図 5">
            <a:extLst>
              <a:ext uri="{FF2B5EF4-FFF2-40B4-BE49-F238E27FC236}">
                <a16:creationId xmlns:a16="http://schemas.microsoft.com/office/drawing/2014/main" id="{2AE2902A-C63A-4492-BB74-E8F8D8B015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32241" y="3010060"/>
            <a:ext cx="2242044" cy="1211839"/>
          </a:xfrm>
          <a:prstGeom prst="rect">
            <a:avLst/>
          </a:prstGeom>
        </p:spPr>
      </p:pic>
    </p:spTree>
    <p:extLst>
      <p:ext uri="{BB962C8B-B14F-4D97-AF65-F5344CB8AC3E}">
        <p14:creationId xmlns:p14="http://schemas.microsoft.com/office/powerpoint/2010/main" val="42412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B64911-8CDB-4F8A-A2E2-6ABFFE597A55}"/>
              </a:ext>
            </a:extLst>
          </p:cNvPr>
          <p:cNvSpPr>
            <a:spLocks noGrp="1"/>
          </p:cNvSpPr>
          <p:nvPr>
            <p:ph type="title"/>
          </p:nvPr>
        </p:nvSpPr>
        <p:spPr/>
        <p:txBody>
          <a:bodyPr/>
          <a:lstStyle/>
          <a:p>
            <a:r>
              <a:rPr kumimoji="1" lang="ja-JP" altLang="en-US" dirty="0"/>
              <a:t>防災活動の目指すゴール</a:t>
            </a:r>
          </a:p>
        </p:txBody>
      </p:sp>
      <p:sp>
        <p:nvSpPr>
          <p:cNvPr id="3" name="コンテンツ プレースホルダー 2">
            <a:extLst>
              <a:ext uri="{FF2B5EF4-FFF2-40B4-BE49-F238E27FC236}">
                <a16:creationId xmlns:a16="http://schemas.microsoft.com/office/drawing/2014/main" id="{498C7558-21E3-4FCB-A3D2-0B9DCD75D24A}"/>
              </a:ext>
            </a:extLst>
          </p:cNvPr>
          <p:cNvSpPr>
            <a:spLocks noGrp="1"/>
          </p:cNvSpPr>
          <p:nvPr>
            <p:ph idx="1"/>
          </p:nvPr>
        </p:nvSpPr>
        <p:spPr>
          <a:xfrm>
            <a:off x="457200" y="908720"/>
            <a:ext cx="8507288" cy="5217443"/>
          </a:xfrm>
        </p:spPr>
        <p:txBody>
          <a:bodyPr/>
          <a:lstStyle/>
          <a:p>
            <a:r>
              <a:rPr kumimoji="1" lang="ja-JP" altLang="en-US" dirty="0"/>
              <a:t>大切なことは！</a:t>
            </a:r>
            <a:endParaRPr kumimoji="1" lang="en-US" altLang="ja-JP" dirty="0"/>
          </a:p>
          <a:p>
            <a:r>
              <a:rPr kumimoji="1" lang="ja-JP" altLang="en-US" dirty="0"/>
              <a:t>「</a:t>
            </a:r>
            <a:r>
              <a:rPr kumimoji="1" lang="ja-JP" altLang="en-US" dirty="0">
                <a:solidFill>
                  <a:schemeClr val="bg1"/>
                </a:solidFill>
                <a:highlight>
                  <a:srgbClr val="0000FF"/>
                </a:highlight>
              </a:rPr>
              <a:t>災害の為に防災活動はやらない！</a:t>
            </a:r>
            <a:r>
              <a:rPr kumimoji="1" lang="ja-JP" altLang="en-US" dirty="0"/>
              <a:t>」</a:t>
            </a:r>
            <a:endParaRPr kumimoji="1" lang="en-US" altLang="ja-JP" dirty="0"/>
          </a:p>
          <a:p>
            <a:r>
              <a:rPr kumimoji="1" lang="ja-JP" altLang="en-US" dirty="0"/>
              <a:t>目指すゴールは「</a:t>
            </a:r>
            <a:r>
              <a:rPr kumimoji="1" lang="ja-JP" altLang="en-US" dirty="0">
                <a:solidFill>
                  <a:srgbClr val="0000FF"/>
                </a:solidFill>
              </a:rPr>
              <a:t>災害対応</a:t>
            </a:r>
            <a:r>
              <a:rPr kumimoji="1" lang="ja-JP" altLang="en-US" dirty="0"/>
              <a:t>」ではなく</a:t>
            </a:r>
          </a:p>
          <a:p>
            <a:r>
              <a:rPr kumimoji="1" lang="ja-JP" altLang="en-US" dirty="0"/>
              <a:t>ゴールは「</a:t>
            </a:r>
            <a:r>
              <a:rPr kumimoji="1" lang="ja-JP" altLang="en-US" dirty="0">
                <a:solidFill>
                  <a:srgbClr val="FFFF00"/>
                </a:solidFill>
                <a:highlight>
                  <a:srgbClr val="FF0000"/>
                </a:highlight>
              </a:rPr>
              <a:t>自分の大切な人を守ること</a:t>
            </a:r>
            <a:r>
              <a:rPr kumimoji="1" lang="ja-JP" altLang="en-US" dirty="0"/>
              <a:t>」</a:t>
            </a:r>
          </a:p>
          <a:p>
            <a:r>
              <a:rPr kumimoji="1" lang="ja-JP" altLang="en-US" dirty="0"/>
              <a:t>その為に</a:t>
            </a:r>
            <a:r>
              <a:rPr kumimoji="1" lang="ja-JP" altLang="en-US" u="sng" dirty="0"/>
              <a:t>自分も死なない</a:t>
            </a:r>
            <a:endParaRPr kumimoji="1" lang="en-US" altLang="ja-JP" u="sng" dirty="0"/>
          </a:p>
          <a:p>
            <a:r>
              <a:rPr kumimoji="1" lang="ja-JP" altLang="en-US" dirty="0"/>
              <a:t>その為に</a:t>
            </a:r>
            <a:r>
              <a:rPr kumimoji="1" lang="ja-JP" altLang="en-US" u="sng" dirty="0"/>
              <a:t>自分は何をすれば良いのかを探る！</a:t>
            </a:r>
          </a:p>
          <a:p>
            <a:r>
              <a:rPr kumimoji="1" lang="ja-JP" altLang="en-US" dirty="0"/>
              <a:t>その「</a:t>
            </a:r>
            <a:r>
              <a:rPr kumimoji="1" lang="ja-JP" altLang="en-US" dirty="0">
                <a:solidFill>
                  <a:srgbClr val="FF0000"/>
                </a:solidFill>
                <a:highlight>
                  <a:srgbClr val="FFFF00"/>
                </a:highlight>
              </a:rPr>
              <a:t>学び</a:t>
            </a:r>
            <a:r>
              <a:rPr kumimoji="1" lang="ja-JP" altLang="en-US" dirty="0"/>
              <a:t>」を行うことが重要</a:t>
            </a:r>
          </a:p>
          <a:p>
            <a:r>
              <a:rPr kumimoji="1" lang="ja-JP" altLang="en-US" dirty="0"/>
              <a:t>これを行わず</a:t>
            </a:r>
            <a:r>
              <a:rPr kumimoji="1" lang="ja-JP" altLang="en-US" dirty="0">
                <a:solidFill>
                  <a:srgbClr val="0000FF"/>
                </a:solidFill>
              </a:rPr>
              <a:t>防災訓練を何回やっても無意味</a:t>
            </a:r>
          </a:p>
          <a:p>
            <a:r>
              <a:rPr kumimoji="1" lang="ja-JP" altLang="en-US" dirty="0"/>
              <a:t>では、</a:t>
            </a:r>
            <a:r>
              <a:rPr kumimoji="1" lang="ja-JP" altLang="en-US" u="sng" dirty="0"/>
              <a:t>どのような学びが必要</a:t>
            </a:r>
            <a:r>
              <a:rPr kumimoji="1" lang="ja-JP" altLang="en-US" dirty="0"/>
              <a:t>なのか？</a:t>
            </a:r>
          </a:p>
        </p:txBody>
      </p:sp>
      <p:pic>
        <p:nvPicPr>
          <p:cNvPr id="5" name="図 4" descr="カップ, レゴ, テーブル, おもちゃ が含まれている画像&#10;&#10;自動的に生成された説明">
            <a:extLst>
              <a:ext uri="{FF2B5EF4-FFF2-40B4-BE49-F238E27FC236}">
                <a16:creationId xmlns:a16="http://schemas.microsoft.com/office/drawing/2014/main" id="{D01C1668-D8C9-453C-B89D-F155D9E30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4624"/>
            <a:ext cx="2729880" cy="2200966"/>
          </a:xfrm>
          <a:prstGeom prst="rect">
            <a:avLst/>
          </a:prstGeom>
        </p:spPr>
      </p:pic>
    </p:spTree>
    <p:extLst>
      <p:ext uri="{BB962C8B-B14F-4D97-AF65-F5344CB8AC3E}">
        <p14:creationId xmlns:p14="http://schemas.microsoft.com/office/powerpoint/2010/main" val="7769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954CF9B7-893D-404E-B12F-E6EF731AA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404664"/>
            <a:ext cx="1835696" cy="1670484"/>
          </a:xfrm>
          <a:prstGeom prst="rect">
            <a:avLst/>
          </a:prstGeom>
        </p:spPr>
      </p:pic>
      <p:sp>
        <p:nvSpPr>
          <p:cNvPr id="2" name="タイトル 1">
            <a:extLst>
              <a:ext uri="{FF2B5EF4-FFF2-40B4-BE49-F238E27FC236}">
                <a16:creationId xmlns:a16="http://schemas.microsoft.com/office/drawing/2014/main" id="{B2C17F95-CD94-4EA3-9D1E-D9C7D33EB6E2}"/>
              </a:ext>
            </a:extLst>
          </p:cNvPr>
          <p:cNvSpPr>
            <a:spLocks noGrp="1"/>
          </p:cNvSpPr>
          <p:nvPr>
            <p:ph type="title"/>
          </p:nvPr>
        </p:nvSpPr>
        <p:spPr/>
        <p:txBody>
          <a:bodyPr/>
          <a:lstStyle/>
          <a:p>
            <a:r>
              <a:rPr kumimoji="1" lang="ja-JP" altLang="en-US" dirty="0"/>
              <a:t>地域共助には「組織論」の応用が近道</a:t>
            </a:r>
          </a:p>
        </p:txBody>
      </p:sp>
      <p:sp>
        <p:nvSpPr>
          <p:cNvPr id="3" name="コンテンツ プレースホルダー 2">
            <a:extLst>
              <a:ext uri="{FF2B5EF4-FFF2-40B4-BE49-F238E27FC236}">
                <a16:creationId xmlns:a16="http://schemas.microsoft.com/office/drawing/2014/main" id="{32A95AF1-DB74-4BDD-A202-166E06381C44}"/>
              </a:ext>
            </a:extLst>
          </p:cNvPr>
          <p:cNvSpPr>
            <a:spLocks noGrp="1"/>
          </p:cNvSpPr>
          <p:nvPr>
            <p:ph idx="1"/>
          </p:nvPr>
        </p:nvSpPr>
        <p:spPr>
          <a:xfrm>
            <a:off x="457200" y="908720"/>
            <a:ext cx="8507288" cy="5217443"/>
          </a:xfrm>
        </p:spPr>
        <p:txBody>
          <a:bodyPr/>
          <a:lstStyle/>
          <a:p>
            <a:r>
              <a:rPr kumimoji="1" lang="ja-JP" altLang="en-US" dirty="0"/>
              <a:t>確かに「</a:t>
            </a:r>
            <a:r>
              <a:rPr kumimoji="1" lang="ja-JP" altLang="en-US" dirty="0">
                <a:solidFill>
                  <a:srgbClr val="0000FF"/>
                </a:solidFill>
              </a:rPr>
              <a:t>災害を知らずして</a:t>
            </a:r>
            <a:r>
              <a:rPr kumimoji="1" lang="ja-JP" altLang="en-US" dirty="0"/>
              <a:t>」といわれるが</a:t>
            </a:r>
          </a:p>
          <a:p>
            <a:r>
              <a:rPr kumimoji="1" lang="ja-JP" altLang="en-US" dirty="0"/>
              <a:t>災害なんて</a:t>
            </a:r>
            <a:r>
              <a:rPr kumimoji="1" lang="en-US" altLang="ja-JP" dirty="0"/>
              <a:t>『</a:t>
            </a:r>
            <a:r>
              <a:rPr kumimoji="1" lang="ja-JP" altLang="en-US" dirty="0"/>
              <a:t>誰もが大変</a:t>
            </a:r>
            <a:r>
              <a:rPr kumimoji="1" lang="ja-JP" altLang="en-US" dirty="0">
                <a:solidFill>
                  <a:srgbClr val="7030A0"/>
                </a:solidFill>
              </a:rPr>
              <a:t>イヤ</a:t>
            </a:r>
            <a:r>
              <a:rPr kumimoji="1" lang="ja-JP" altLang="en-US" dirty="0"/>
              <a:t>なもの</a:t>
            </a:r>
            <a:r>
              <a:rPr kumimoji="1" lang="en-US" altLang="ja-JP" dirty="0"/>
              <a:t>』</a:t>
            </a:r>
            <a:endParaRPr kumimoji="1" lang="ja-JP" altLang="en-US" dirty="0"/>
          </a:p>
          <a:p>
            <a:r>
              <a:rPr kumimoji="1" lang="ja-JP" altLang="en-US" dirty="0"/>
              <a:t>誰もが</a:t>
            </a:r>
            <a:r>
              <a:rPr kumimoji="1" lang="ja-JP" altLang="en-US" dirty="0">
                <a:solidFill>
                  <a:srgbClr val="7030A0"/>
                </a:solidFill>
              </a:rPr>
              <a:t>イヤ</a:t>
            </a:r>
            <a:r>
              <a:rPr kumimoji="1" lang="ja-JP" altLang="en-US" dirty="0"/>
              <a:t>なものの為には継続した活動は？</a:t>
            </a:r>
            <a:br>
              <a:rPr kumimoji="1" lang="en-US" altLang="ja-JP" dirty="0"/>
            </a:br>
            <a:r>
              <a:rPr kumimoji="1" lang="ja-JP" altLang="en-US" dirty="0">
                <a:solidFill>
                  <a:srgbClr val="0000FF"/>
                </a:solidFill>
              </a:rPr>
              <a:t>できない！</a:t>
            </a:r>
          </a:p>
          <a:p>
            <a:r>
              <a:rPr kumimoji="1" lang="ja-JP" altLang="en-US" u="sng" dirty="0"/>
              <a:t>大好きなものを根幹に置き</a:t>
            </a:r>
            <a:r>
              <a:rPr kumimoji="1" lang="ja-JP" altLang="en-US" dirty="0"/>
              <a:t>「</a:t>
            </a:r>
            <a:r>
              <a:rPr kumimoji="1" lang="ja-JP" altLang="en-US" dirty="0">
                <a:solidFill>
                  <a:srgbClr val="FF0000"/>
                </a:solidFill>
                <a:highlight>
                  <a:srgbClr val="FFFF00"/>
                </a:highlight>
              </a:rPr>
              <a:t>強い型</a:t>
            </a:r>
            <a:r>
              <a:rPr kumimoji="1" lang="ja-JP" altLang="en-US" dirty="0"/>
              <a:t>」をつくる</a:t>
            </a:r>
          </a:p>
          <a:p>
            <a:r>
              <a:rPr kumimoji="1" lang="ja-JP" altLang="en-US" dirty="0"/>
              <a:t>活動の中心に「</a:t>
            </a:r>
            <a:r>
              <a:rPr kumimoji="1" lang="ja-JP" altLang="en-US" dirty="0">
                <a:solidFill>
                  <a:srgbClr val="FFFF00"/>
                </a:solidFill>
                <a:highlight>
                  <a:srgbClr val="FF0000"/>
                </a:highlight>
              </a:rPr>
              <a:t>自分の大切な人を守る</a:t>
            </a:r>
            <a:r>
              <a:rPr kumimoji="1" lang="ja-JP" altLang="en-US" dirty="0"/>
              <a:t>」掲げる</a:t>
            </a:r>
          </a:p>
          <a:p>
            <a:r>
              <a:rPr kumimoji="1" lang="ja-JP" altLang="en-US" dirty="0"/>
              <a:t>この「強い型」は、 人として「</a:t>
            </a:r>
            <a:r>
              <a:rPr kumimoji="1" lang="ja-JP" altLang="en-US" u="sng" dirty="0">
                <a:solidFill>
                  <a:srgbClr val="FF0000"/>
                </a:solidFill>
              </a:rPr>
              <a:t>正しい</a:t>
            </a:r>
            <a:r>
              <a:rPr lang="ja-JP" altLang="en-US" u="sng" dirty="0">
                <a:solidFill>
                  <a:srgbClr val="FF0000"/>
                </a:solidFill>
              </a:rPr>
              <a:t>動き</a:t>
            </a:r>
            <a:r>
              <a:rPr lang="ja-JP" altLang="en-US" dirty="0"/>
              <a:t>」で</a:t>
            </a:r>
            <a:r>
              <a:rPr kumimoji="1" lang="ja-JP" altLang="en-US" dirty="0"/>
              <a:t>なければならない→</a:t>
            </a:r>
            <a:r>
              <a:rPr kumimoji="1" lang="ja-JP" altLang="en-US" dirty="0">
                <a:solidFill>
                  <a:srgbClr val="7030A0"/>
                </a:solidFill>
              </a:rPr>
              <a:t>身勝手な行動</a:t>
            </a:r>
            <a:r>
              <a:rPr lang="ja-JP" altLang="en-US" dirty="0">
                <a:solidFill>
                  <a:srgbClr val="7030A0"/>
                </a:solidFill>
              </a:rPr>
              <a:t>はダメ</a:t>
            </a:r>
            <a:endParaRPr kumimoji="1" lang="ja-JP" altLang="en-US" dirty="0">
              <a:solidFill>
                <a:srgbClr val="7030A0"/>
              </a:solidFill>
            </a:endParaRPr>
          </a:p>
          <a:p>
            <a:r>
              <a:rPr kumimoji="1" lang="ja-JP" altLang="en-US" dirty="0"/>
              <a:t>そこから波紋のように</a:t>
            </a:r>
            <a:r>
              <a:rPr kumimoji="1" lang="ja-JP" altLang="en-US" dirty="0">
                <a:solidFill>
                  <a:srgbClr val="FF0000"/>
                </a:solidFill>
                <a:highlight>
                  <a:srgbClr val="FFFF00"/>
                </a:highlight>
              </a:rPr>
              <a:t>同心円的に感染させる</a:t>
            </a:r>
          </a:p>
          <a:p>
            <a:endParaRPr kumimoji="1" lang="ja-JP" altLang="en-US" dirty="0"/>
          </a:p>
          <a:p>
            <a:endParaRPr kumimoji="1" lang="ja-JP" altLang="en-US" dirty="0"/>
          </a:p>
        </p:txBody>
      </p:sp>
    </p:spTree>
    <p:extLst>
      <p:ext uri="{BB962C8B-B14F-4D97-AF65-F5344CB8AC3E}">
        <p14:creationId xmlns:p14="http://schemas.microsoft.com/office/powerpoint/2010/main" val="26638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6E49-195E-4608-916E-6B52BC01B99A}"/>
              </a:ext>
            </a:extLst>
          </p:cNvPr>
          <p:cNvSpPr>
            <a:spLocks noGrp="1"/>
          </p:cNvSpPr>
          <p:nvPr>
            <p:ph type="title"/>
          </p:nvPr>
        </p:nvSpPr>
        <p:spPr/>
        <p:txBody>
          <a:bodyPr/>
          <a:lstStyle/>
          <a:p>
            <a:r>
              <a:rPr kumimoji="1" lang="ja-JP" altLang="en-US" dirty="0"/>
              <a:t>同心円的な感染力</a:t>
            </a:r>
          </a:p>
        </p:txBody>
      </p:sp>
      <p:sp>
        <p:nvSpPr>
          <p:cNvPr id="3" name="コンテンツ プレースホルダー 2">
            <a:extLst>
              <a:ext uri="{FF2B5EF4-FFF2-40B4-BE49-F238E27FC236}">
                <a16:creationId xmlns:a16="http://schemas.microsoft.com/office/drawing/2014/main" id="{DA56BB7D-4785-4025-9735-A2F43BC0B806}"/>
              </a:ext>
            </a:extLst>
          </p:cNvPr>
          <p:cNvSpPr>
            <a:spLocks noGrp="1"/>
          </p:cNvSpPr>
          <p:nvPr>
            <p:ph idx="1"/>
          </p:nvPr>
        </p:nvSpPr>
        <p:spPr>
          <a:xfrm>
            <a:off x="457200" y="908720"/>
            <a:ext cx="8507288" cy="5217443"/>
          </a:xfrm>
        </p:spPr>
        <p:txBody>
          <a:bodyPr/>
          <a:lstStyle/>
          <a:p>
            <a:r>
              <a:rPr kumimoji="1" lang="ja-JP" altLang="en-US" dirty="0"/>
              <a:t>「</a:t>
            </a:r>
            <a:r>
              <a:rPr kumimoji="1" lang="ja-JP" altLang="en-US" dirty="0">
                <a:solidFill>
                  <a:srgbClr val="FF0000"/>
                </a:solidFill>
              </a:rPr>
              <a:t>強い型</a:t>
            </a:r>
            <a:r>
              <a:rPr kumimoji="1" lang="ja-JP" altLang="en-US" dirty="0"/>
              <a:t>」に感染すれば！</a:t>
            </a:r>
          </a:p>
          <a:p>
            <a:r>
              <a:rPr kumimoji="1" lang="ja-JP" altLang="en-US" dirty="0"/>
              <a:t>自分もその型を</a:t>
            </a:r>
            <a:r>
              <a:rPr kumimoji="1" lang="ja-JP" altLang="en-US" u="sng" dirty="0"/>
              <a:t>模倣（まね）したくなる</a:t>
            </a:r>
            <a:endParaRPr kumimoji="1" lang="ja-JP" altLang="en-US" dirty="0"/>
          </a:p>
          <a:p>
            <a:r>
              <a:rPr kumimoji="1" lang="ja-JP" altLang="en-US" dirty="0"/>
              <a:t>そこには</a:t>
            </a:r>
            <a:r>
              <a:rPr kumimoji="1" lang="ja-JP" altLang="en-US" u="sng" dirty="0"/>
              <a:t>モチベーションの高まり</a:t>
            </a:r>
            <a:endParaRPr kumimoji="1" lang="ja-JP" altLang="en-US" dirty="0"/>
          </a:p>
          <a:p>
            <a:r>
              <a:rPr kumimoji="1" lang="ja-JP" altLang="en-US" dirty="0"/>
              <a:t>誰もが「</a:t>
            </a:r>
            <a:r>
              <a:rPr kumimoji="1" lang="ja-JP" altLang="en-US" dirty="0">
                <a:solidFill>
                  <a:srgbClr val="FF0000"/>
                </a:solidFill>
                <a:highlight>
                  <a:srgbClr val="FFFF00"/>
                </a:highlight>
              </a:rPr>
              <a:t>心地よい波動</a:t>
            </a:r>
            <a:r>
              <a:rPr kumimoji="1" lang="ja-JP" altLang="en-US" dirty="0"/>
              <a:t>」←</a:t>
            </a:r>
            <a:r>
              <a:rPr kumimoji="1" lang="ja-JP" altLang="en-US" dirty="0">
                <a:solidFill>
                  <a:srgbClr val="FF3300"/>
                </a:solidFill>
              </a:rPr>
              <a:t>人が集まる</a:t>
            </a:r>
          </a:p>
          <a:p>
            <a:r>
              <a:rPr kumimoji="1" lang="ja-JP" altLang="en-US" u="sng" dirty="0"/>
              <a:t>無用なストレスや緊張がない空気</a:t>
            </a:r>
          </a:p>
          <a:p>
            <a:r>
              <a:rPr kumimoji="1" lang="ja-JP" altLang="en-US" dirty="0"/>
              <a:t>それが</a:t>
            </a:r>
            <a:r>
              <a:rPr kumimoji="1" lang="ja-JP" altLang="en-US" u="sng" dirty="0"/>
              <a:t>感染力のある「</a:t>
            </a:r>
            <a:r>
              <a:rPr kumimoji="1" lang="ja-JP" altLang="en-US" u="sng" dirty="0">
                <a:solidFill>
                  <a:srgbClr val="FF0000"/>
                </a:solidFill>
              </a:rPr>
              <a:t>強い型</a:t>
            </a:r>
            <a:r>
              <a:rPr kumimoji="1" lang="ja-JP" altLang="en-US" u="sng" dirty="0"/>
              <a:t>」</a:t>
            </a:r>
          </a:p>
          <a:p>
            <a:r>
              <a:rPr kumimoji="1" lang="ja-JP" altLang="en-US" dirty="0"/>
              <a:t>これは</a:t>
            </a:r>
            <a:r>
              <a:rPr kumimoji="1" lang="ja-JP" altLang="en-US" u="sng" dirty="0"/>
              <a:t>自分ひとりで生み出すのは難しい</a:t>
            </a:r>
          </a:p>
          <a:p>
            <a:r>
              <a:rPr kumimoji="1" lang="ja-JP" altLang="en-US" dirty="0">
                <a:solidFill>
                  <a:srgbClr val="FF0000"/>
                </a:solidFill>
                <a:highlight>
                  <a:srgbClr val="FFFF00"/>
                </a:highlight>
              </a:rPr>
              <a:t>一瞬で感染させること</a:t>
            </a:r>
            <a:r>
              <a:rPr kumimoji="1" lang="ja-JP" altLang="en-US" dirty="0"/>
              <a:t>が重要！←</a:t>
            </a:r>
            <a:r>
              <a:rPr kumimoji="1" lang="ja-JP" altLang="en-US" u="sng" dirty="0">
                <a:solidFill>
                  <a:srgbClr val="008000"/>
                </a:solidFill>
              </a:rPr>
              <a:t>インパクト</a:t>
            </a:r>
          </a:p>
          <a:p>
            <a:r>
              <a:rPr kumimoji="1" lang="ja-JP" altLang="en-US" dirty="0"/>
              <a:t>スムーズに心の中へ受け入れが可能になる</a:t>
            </a:r>
          </a:p>
        </p:txBody>
      </p:sp>
      <p:grpSp>
        <p:nvGrpSpPr>
          <p:cNvPr id="8" name="グループ化 7">
            <a:extLst>
              <a:ext uri="{FF2B5EF4-FFF2-40B4-BE49-F238E27FC236}">
                <a16:creationId xmlns:a16="http://schemas.microsoft.com/office/drawing/2014/main" id="{47F47FEB-BF81-4840-9ADA-ACE872AD33E6}"/>
              </a:ext>
            </a:extLst>
          </p:cNvPr>
          <p:cNvGrpSpPr/>
          <p:nvPr/>
        </p:nvGrpSpPr>
        <p:grpSpPr>
          <a:xfrm>
            <a:off x="5326130" y="224644"/>
            <a:ext cx="3566350" cy="1368152"/>
            <a:chOff x="5326130" y="224644"/>
            <a:chExt cx="3566350" cy="1368152"/>
          </a:xfrm>
        </p:grpSpPr>
        <p:sp>
          <p:nvSpPr>
            <p:cNvPr id="4" name="楕円 3">
              <a:extLst>
                <a:ext uri="{FF2B5EF4-FFF2-40B4-BE49-F238E27FC236}">
                  <a16:creationId xmlns:a16="http://schemas.microsoft.com/office/drawing/2014/main" id="{E8F3910D-C79A-47D6-A50A-37C86D9E5EFC}"/>
                </a:ext>
              </a:extLst>
            </p:cNvPr>
            <p:cNvSpPr/>
            <p:nvPr/>
          </p:nvSpPr>
          <p:spPr bwMode="auto">
            <a:xfrm>
              <a:off x="5326130" y="224644"/>
              <a:ext cx="1368152" cy="1368152"/>
            </a:xfrm>
            <a:prstGeom prst="ellipse">
              <a:avLst/>
            </a:prstGeom>
            <a:solidFill>
              <a:srgbClr val="FFFF00"/>
            </a:solidFill>
            <a:ln w="9525">
              <a:noFill/>
              <a:miter lim="800000"/>
              <a:headEnd/>
              <a:tailEnd/>
            </a:ln>
            <a:effectLst/>
          </p:spPr>
          <p:txBody>
            <a:bodyPr wrap="none" rtlCol="0" anchor="ctr"/>
            <a:lstStyle/>
            <a:p>
              <a:pPr algn="ctr"/>
              <a:r>
                <a:rPr kumimoji="1" lang="ja-JP" altLang="en-US" sz="2800" dirty="0">
                  <a:solidFill>
                    <a:srgbClr val="FF0000"/>
                  </a:solidFill>
                  <a:latin typeface="AR悠々ゴシック体E" panose="040B0909000000000000" pitchFamily="49" charset="-128"/>
                  <a:ea typeface="AR悠々ゴシック体E" panose="040B0909000000000000" pitchFamily="49" charset="-128"/>
                </a:rPr>
                <a:t>強い型</a:t>
              </a:r>
            </a:p>
          </p:txBody>
        </p:sp>
        <p:sp>
          <p:nvSpPr>
            <p:cNvPr id="5" name="矢印: 右 4">
              <a:extLst>
                <a:ext uri="{FF2B5EF4-FFF2-40B4-BE49-F238E27FC236}">
                  <a16:creationId xmlns:a16="http://schemas.microsoft.com/office/drawing/2014/main" id="{5137EBA7-26EC-4CDE-A7F3-C243AB5C0D00}"/>
                </a:ext>
              </a:extLst>
            </p:cNvPr>
            <p:cNvSpPr/>
            <p:nvPr/>
          </p:nvSpPr>
          <p:spPr bwMode="auto">
            <a:xfrm>
              <a:off x="6773416" y="224644"/>
              <a:ext cx="678904" cy="1368152"/>
            </a:xfrm>
            <a:prstGeom prst="rightArrow">
              <a:avLst>
                <a:gd name="adj1" fmla="val 50000"/>
                <a:gd name="adj2" fmla="val 50000"/>
              </a:avLst>
            </a:prstGeom>
            <a:solidFill>
              <a:srgbClr val="C00000"/>
            </a:solidFill>
            <a:ln w="9525">
              <a:noFill/>
              <a:miter lim="800000"/>
              <a:headEnd/>
              <a:tailEnd/>
            </a:ln>
            <a:effectLst/>
          </p:spPr>
          <p:txBody>
            <a:bodyPr wrap="none" rtlCol="0" anchor="ctr"/>
            <a:lstStyle/>
            <a:p>
              <a:pPr algn="ctr"/>
              <a:r>
                <a:rPr kumimoji="1" lang="ja-JP" altLang="en-US" dirty="0">
                  <a:solidFill>
                    <a:schemeClr val="bg1"/>
                  </a:solidFill>
                  <a:latin typeface="AR悠々ゴシック体E" panose="040B0909000000000000" pitchFamily="49" charset="-128"/>
                  <a:ea typeface="AR悠々ゴシック体E" panose="040B0909000000000000" pitchFamily="49" charset="-128"/>
                </a:rPr>
                <a:t>感染</a:t>
              </a:r>
            </a:p>
          </p:txBody>
        </p:sp>
        <p:sp>
          <p:nvSpPr>
            <p:cNvPr id="7" name="楕円 6">
              <a:extLst>
                <a:ext uri="{FF2B5EF4-FFF2-40B4-BE49-F238E27FC236}">
                  <a16:creationId xmlns:a16="http://schemas.microsoft.com/office/drawing/2014/main" id="{D7EE67AF-A230-4B53-B44E-63289BE97A65}"/>
                </a:ext>
              </a:extLst>
            </p:cNvPr>
            <p:cNvSpPr/>
            <p:nvPr/>
          </p:nvSpPr>
          <p:spPr bwMode="auto">
            <a:xfrm>
              <a:off x="7524328" y="224644"/>
              <a:ext cx="1368152" cy="1368152"/>
            </a:xfrm>
            <a:prstGeom prst="ellipse">
              <a:avLst/>
            </a:prstGeom>
            <a:solidFill>
              <a:srgbClr val="FF0000"/>
            </a:solidFill>
            <a:ln w="9525">
              <a:noFill/>
              <a:miter lim="800000"/>
              <a:headEnd/>
              <a:tailEnd/>
            </a:ln>
            <a:effectLst/>
          </p:spPr>
          <p:txBody>
            <a:bodyPr wrap="none" rtlCol="0" anchor="ctr"/>
            <a:lstStyle/>
            <a:p>
              <a:pPr algn="ctr"/>
              <a:r>
                <a:rPr kumimoji="1" lang="ja-JP" altLang="en-US" sz="2800" dirty="0">
                  <a:solidFill>
                    <a:schemeClr val="bg1"/>
                  </a:solidFill>
                  <a:latin typeface="AR悠々ゴシック体E" panose="040B0909000000000000" pitchFamily="49" charset="-128"/>
                  <a:ea typeface="AR悠々ゴシック体E" panose="040B0909000000000000" pitchFamily="49" charset="-128"/>
                </a:rPr>
                <a:t>強い型</a:t>
              </a:r>
            </a:p>
          </p:txBody>
        </p:sp>
      </p:grpSp>
      <p:pic>
        <p:nvPicPr>
          <p:cNvPr id="13" name="図 12" descr="コンピュータ が含まれている画像&#10;&#10;自動的に生成された説明">
            <a:extLst>
              <a:ext uri="{FF2B5EF4-FFF2-40B4-BE49-F238E27FC236}">
                <a16:creationId xmlns:a16="http://schemas.microsoft.com/office/drawing/2014/main" id="{E9E0A856-4788-4181-9A8F-D76B8233A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708920"/>
            <a:ext cx="2185810" cy="1961765"/>
          </a:xfrm>
          <a:prstGeom prst="rect">
            <a:avLst/>
          </a:prstGeom>
        </p:spPr>
      </p:pic>
    </p:spTree>
    <p:extLst>
      <p:ext uri="{BB962C8B-B14F-4D97-AF65-F5344CB8AC3E}">
        <p14:creationId xmlns:p14="http://schemas.microsoft.com/office/powerpoint/2010/main" val="16029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10812A-F007-4F6D-87B1-9A5775A745E6}"/>
              </a:ext>
            </a:extLst>
          </p:cNvPr>
          <p:cNvSpPr>
            <a:spLocks noGrp="1"/>
          </p:cNvSpPr>
          <p:nvPr>
            <p:ph type="title"/>
          </p:nvPr>
        </p:nvSpPr>
        <p:spPr/>
        <p:txBody>
          <a:bodyPr/>
          <a:lstStyle/>
          <a:p>
            <a:r>
              <a:rPr kumimoji="1" lang="ja-JP" altLang="en-US" dirty="0"/>
              <a:t>「インパクト」のなせる技</a:t>
            </a:r>
          </a:p>
        </p:txBody>
      </p:sp>
      <p:sp>
        <p:nvSpPr>
          <p:cNvPr id="3" name="コンテンツ プレースホルダー 2">
            <a:extLst>
              <a:ext uri="{FF2B5EF4-FFF2-40B4-BE49-F238E27FC236}">
                <a16:creationId xmlns:a16="http://schemas.microsoft.com/office/drawing/2014/main" id="{753B8981-D08B-486C-8ADC-5F4F0B1FF021}"/>
              </a:ext>
            </a:extLst>
          </p:cNvPr>
          <p:cNvSpPr>
            <a:spLocks noGrp="1"/>
          </p:cNvSpPr>
          <p:nvPr>
            <p:ph idx="1"/>
          </p:nvPr>
        </p:nvSpPr>
        <p:spPr>
          <a:xfrm>
            <a:off x="457200" y="908720"/>
            <a:ext cx="8229600" cy="5472608"/>
          </a:xfrm>
        </p:spPr>
        <p:txBody>
          <a:bodyPr/>
          <a:lstStyle/>
          <a:p>
            <a:r>
              <a:rPr kumimoji="1" lang="ja-JP" altLang="en-US" dirty="0"/>
              <a:t>他の人の「</a:t>
            </a:r>
            <a:r>
              <a:rPr kumimoji="1" lang="ja-JP" altLang="en-US" dirty="0">
                <a:solidFill>
                  <a:srgbClr val="FF0000"/>
                </a:solidFill>
              </a:rPr>
              <a:t>強い型</a:t>
            </a:r>
            <a:r>
              <a:rPr kumimoji="1" lang="ja-JP" altLang="en-US" dirty="0"/>
              <a:t>」に</a:t>
            </a:r>
            <a:r>
              <a:rPr kumimoji="1" lang="ja-JP" altLang="en-US" u="sng" dirty="0">
                <a:solidFill>
                  <a:srgbClr val="FF3300"/>
                </a:solidFill>
              </a:rPr>
              <a:t>同化させる</a:t>
            </a:r>
          </a:p>
          <a:p>
            <a:r>
              <a:rPr kumimoji="1" lang="ja-JP" altLang="en-US" dirty="0"/>
              <a:t>学び・模倣（まね）すること</a:t>
            </a:r>
          </a:p>
          <a:p>
            <a:r>
              <a:rPr kumimoji="1" lang="ja-JP" altLang="en-US" u="sng" dirty="0"/>
              <a:t>心の整理</a:t>
            </a:r>
            <a:r>
              <a:rPr kumimoji="1" lang="ja-JP" altLang="en-US" dirty="0"/>
              <a:t>、</a:t>
            </a:r>
            <a:r>
              <a:rPr kumimoji="1" lang="ja-JP" altLang="en-US" u="sng" dirty="0"/>
              <a:t>継続力と必要性</a:t>
            </a:r>
            <a:r>
              <a:rPr kumimoji="1" lang="ja-JP" altLang="en-US" dirty="0"/>
              <a:t>が身につく</a:t>
            </a:r>
          </a:p>
          <a:p>
            <a:r>
              <a:rPr kumimoji="1" lang="ja-JP" altLang="en-US" dirty="0"/>
              <a:t>それらの</a:t>
            </a:r>
            <a:r>
              <a:rPr kumimoji="1" lang="ja-JP" altLang="en-US" u="sng" dirty="0"/>
              <a:t>行動をスタートさせる</a:t>
            </a:r>
            <a:r>
              <a:rPr kumimoji="1" lang="ja-JP" altLang="en-US" dirty="0"/>
              <a:t>「</a:t>
            </a:r>
            <a:r>
              <a:rPr kumimoji="1" lang="ja-JP" altLang="en-US" dirty="0">
                <a:solidFill>
                  <a:srgbClr val="FF0000"/>
                </a:solidFill>
                <a:highlight>
                  <a:srgbClr val="FFFF00"/>
                </a:highlight>
              </a:rPr>
              <a:t>号砲</a:t>
            </a:r>
            <a:r>
              <a:rPr kumimoji="1" lang="ja-JP" altLang="en-US" dirty="0"/>
              <a:t>」が必要</a:t>
            </a:r>
          </a:p>
          <a:p>
            <a:r>
              <a:rPr kumimoji="1" lang="ja-JP" altLang="en-US" dirty="0"/>
              <a:t>その</a:t>
            </a:r>
            <a:r>
              <a:rPr kumimoji="1" lang="ja-JP" altLang="en-US" dirty="0">
                <a:solidFill>
                  <a:srgbClr val="FF0000"/>
                </a:solidFill>
              </a:rPr>
              <a:t>号砲</a:t>
            </a:r>
            <a:r>
              <a:rPr kumimoji="1" lang="ja-JP" altLang="en-US" dirty="0"/>
              <a:t>となるものが</a:t>
            </a:r>
            <a:r>
              <a:rPr kumimoji="1" lang="en-US" altLang="ja-JP" dirty="0"/>
              <a:t>『</a:t>
            </a:r>
            <a:r>
              <a:rPr kumimoji="1" lang="ja-JP" altLang="en-US" dirty="0">
                <a:solidFill>
                  <a:srgbClr val="FF0000"/>
                </a:solidFill>
                <a:highlight>
                  <a:srgbClr val="FFFF00"/>
                </a:highlight>
              </a:rPr>
              <a:t>強い言葉</a:t>
            </a:r>
            <a:r>
              <a:rPr kumimoji="1" lang="en-US" altLang="ja-JP" dirty="0"/>
              <a:t>』</a:t>
            </a:r>
            <a:endParaRPr kumimoji="1" lang="ja-JP" altLang="en-US" dirty="0"/>
          </a:p>
          <a:p>
            <a:r>
              <a:rPr kumimoji="1" lang="ja-JP" altLang="en-US" dirty="0"/>
              <a:t>世間の空気的に「</a:t>
            </a:r>
            <a:r>
              <a:rPr kumimoji="1" lang="ja-JP" altLang="en-US" dirty="0">
                <a:solidFill>
                  <a:srgbClr val="0000FF"/>
                </a:solidFill>
              </a:rPr>
              <a:t>正しい</a:t>
            </a:r>
            <a:r>
              <a:rPr kumimoji="1" lang="ja-JP" altLang="en-US" dirty="0"/>
              <a:t>」</a:t>
            </a:r>
            <a:r>
              <a:rPr lang="ja-JP" altLang="en-US" dirty="0"/>
              <a:t>から「</a:t>
            </a:r>
            <a:r>
              <a:rPr lang="ja-JP" altLang="en-US" dirty="0">
                <a:solidFill>
                  <a:srgbClr val="FF0000"/>
                </a:solidFill>
              </a:rPr>
              <a:t>言葉の</a:t>
            </a:r>
            <a:r>
              <a:rPr kumimoji="1" lang="ja-JP" altLang="en-US" dirty="0">
                <a:solidFill>
                  <a:srgbClr val="FF0000"/>
                </a:solidFill>
              </a:rPr>
              <a:t>強さ</a:t>
            </a:r>
            <a:r>
              <a:rPr kumimoji="1" lang="ja-JP" altLang="en-US" dirty="0"/>
              <a:t>」が決まるわけではない</a:t>
            </a:r>
          </a:p>
          <a:p>
            <a:r>
              <a:rPr kumimoji="1" lang="ja-JP" altLang="en-US" dirty="0"/>
              <a:t>強い言葉が周りの人々に「</a:t>
            </a:r>
            <a:r>
              <a:rPr kumimoji="1" lang="ja-JP" altLang="en-US" dirty="0">
                <a:solidFill>
                  <a:srgbClr val="FF3300"/>
                </a:solidFill>
              </a:rPr>
              <a:t>感染</a:t>
            </a:r>
            <a:r>
              <a:rPr kumimoji="1" lang="ja-JP" altLang="en-US" dirty="0"/>
              <a:t>」し、人の身体・思考・感情が動いた大きさで「</a:t>
            </a:r>
            <a:r>
              <a:rPr lang="ja-JP" altLang="en-US" dirty="0">
                <a:solidFill>
                  <a:srgbClr val="FF0000"/>
                </a:solidFill>
              </a:rPr>
              <a:t>インパクト（強さ</a:t>
            </a:r>
            <a:r>
              <a:rPr kumimoji="1" lang="ja-JP" altLang="en-US" dirty="0">
                <a:solidFill>
                  <a:srgbClr val="FF0000"/>
                </a:solidFill>
              </a:rPr>
              <a:t>）は判定</a:t>
            </a:r>
            <a:r>
              <a:rPr lang="ja-JP" altLang="en-US" dirty="0">
                <a:solidFill>
                  <a:srgbClr val="FF0000"/>
                </a:solidFill>
              </a:rPr>
              <a:t>される</a:t>
            </a:r>
            <a:r>
              <a:rPr lang="ja-JP" altLang="en-US" dirty="0"/>
              <a:t>」</a:t>
            </a:r>
            <a:r>
              <a:rPr lang="ja-JP" altLang="en-US" dirty="0">
                <a:solidFill>
                  <a:srgbClr val="0000FF"/>
                </a:solidFill>
              </a:rPr>
              <a:t>←</a:t>
            </a:r>
            <a:r>
              <a:rPr lang="ja-JP" altLang="en-US" dirty="0">
                <a:solidFill>
                  <a:srgbClr val="FF3300"/>
                </a:solidFill>
              </a:rPr>
              <a:t>これは後で判ること</a:t>
            </a:r>
            <a:endParaRPr kumimoji="1" lang="ja-JP" altLang="en-US" dirty="0">
              <a:solidFill>
                <a:srgbClr val="FF3300"/>
              </a:solidFill>
            </a:endParaRPr>
          </a:p>
        </p:txBody>
      </p:sp>
      <p:pic>
        <p:nvPicPr>
          <p:cNvPr id="5" name="図 4" descr="おもちゃ, 食品, 部屋 が含まれている画像&#10;&#10;自動的に生成された説明">
            <a:extLst>
              <a:ext uri="{FF2B5EF4-FFF2-40B4-BE49-F238E27FC236}">
                <a16:creationId xmlns:a16="http://schemas.microsoft.com/office/drawing/2014/main" id="{55617AC1-F23E-45D0-B421-E2695EC54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940"/>
            <a:ext cx="2616958" cy="2237498"/>
          </a:xfrm>
          <a:prstGeom prst="rect">
            <a:avLst/>
          </a:prstGeom>
        </p:spPr>
      </p:pic>
    </p:spTree>
    <p:extLst>
      <p:ext uri="{BB962C8B-B14F-4D97-AF65-F5344CB8AC3E}">
        <p14:creationId xmlns:p14="http://schemas.microsoft.com/office/powerpoint/2010/main" val="2761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a:noFill/>
          <a:miter lim="800000"/>
          <a:headEnd/>
          <a:tailEnd/>
        </a:ln>
        <a:effectLst/>
      </a:spPr>
      <a:bodyPr wrap="none" rtlCol="0" anchor="ctr"/>
      <a:lstStyle>
        <a:defPPr algn="ctr">
          <a:defRPr kumimoji="1"/>
        </a:defPPr>
      </a:lstStyle>
    </a:spDef>
    <a:txDef>
      <a:spPr>
        <a:noFill/>
      </a:spPr>
      <a:bodyPr wrap="none" rtlCol="0">
        <a:spAutoFit/>
      </a:bodyPr>
      <a:lstStyle>
        <a:defPPr algn="ctr">
          <a:defRPr kumimoji="1" sz="8800" dirty="0" smtClean="0">
            <a:solidFill>
              <a:srgbClr val="FFFF00"/>
            </a:solidFill>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2E70F5C6CAB4540B4D7E9DA517B2105" ma:contentTypeVersion="11" ma:contentTypeDescription="新しいドキュメントを作成します。" ma:contentTypeScope="" ma:versionID="6d4748f0f998b7c91ac2ceea9c2e873c">
  <xsd:schema xmlns:xsd="http://www.w3.org/2001/XMLSchema" xmlns:xs="http://www.w3.org/2001/XMLSchema" xmlns:p="http://schemas.microsoft.com/office/2006/metadata/properties" xmlns:ns3="8e6e7fb6-8a6f-4e0a-b925-e749412b980a" xmlns:ns4="1cedf165-053a-47fa-be23-2b084bde0043" targetNamespace="http://schemas.microsoft.com/office/2006/metadata/properties" ma:root="true" ma:fieldsID="bf7a0ff41e5c8c1e199f683722244429" ns3:_="" ns4:_="">
    <xsd:import namespace="8e6e7fb6-8a6f-4e0a-b925-e749412b980a"/>
    <xsd:import namespace="1cedf165-053a-47fa-be23-2b084bde00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e7fb6-8a6f-4e0a-b925-e749412b980a"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element name="SharingHintHash" ma:index="10" nillable="true" ma:displayName="共有のヒントのハッシュ"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df165-053a-47fa-be23-2b084bde004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921A25-BEED-4C6B-A3B0-2C1583BFD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6e7fb6-8a6f-4e0a-b925-e749412b980a"/>
    <ds:schemaRef ds:uri="1cedf165-053a-47fa-be23-2b084bde00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F07057-EE52-482D-B198-3F04181393ED}">
  <ds:schemaRefs>
    <ds:schemaRef ds:uri="http://schemas.microsoft.com/sharepoint/v3/contenttype/forms"/>
  </ds:schemaRefs>
</ds:datastoreItem>
</file>

<file path=customXml/itemProps3.xml><?xml version="1.0" encoding="utf-8"?>
<ds:datastoreItem xmlns:ds="http://schemas.openxmlformats.org/officeDocument/2006/customXml" ds:itemID="{29231774-FCEF-434E-9EF5-4ECAD13D1C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68851</TotalTime>
  <Words>1357</Words>
  <Application>Microsoft Office PowerPoint</Application>
  <PresentationFormat>画面に合わせる (4:3)</PresentationFormat>
  <Paragraphs>148</Paragraphs>
  <Slides>14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Arial</vt:lpstr>
      <vt:lpstr>AR P悠々ゴシック体E</vt:lpstr>
      <vt:lpstr>ＤＦＰ特太ゴシック体</vt:lpstr>
      <vt:lpstr>Segoe UI Historic</vt:lpstr>
      <vt:lpstr>AR悠々ゴシック体E</vt:lpstr>
      <vt:lpstr>HG丸ｺﾞｼｯｸM-PRO</vt:lpstr>
      <vt:lpstr>標準デザイン</vt:lpstr>
      <vt:lpstr>PowerPoint プレゼンテーション</vt:lpstr>
      <vt:lpstr>コロナの「こんな時に防災をするのか」！？</vt:lpstr>
      <vt:lpstr>「生活防災」は強い！</vt:lpstr>
      <vt:lpstr>自主防災から考える「地域共助」</vt:lpstr>
      <vt:lpstr>「地域共助」の拡充</vt:lpstr>
      <vt:lpstr>防災活動の目指すゴール</vt:lpstr>
      <vt:lpstr>地域共助には「組織論」の応用が近道</vt:lpstr>
      <vt:lpstr>同心円的な感染力</vt:lpstr>
      <vt:lpstr>「インパクト」のなせる技</vt:lpstr>
      <vt:lpstr>『強い言葉』とは？</vt:lpstr>
      <vt:lpstr>『強い言葉』の利用</vt:lpstr>
      <vt:lpstr>防災活動は決してトップダウンではないチーム運営</vt:lpstr>
      <vt:lpstr>空虚が生み出す能力</vt:lpstr>
      <vt:lpstr>私は、助けてもらわないと生きていけない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OHNISHI</dc:creator>
  <cp:lastModifiedBy>大西賞典</cp:lastModifiedBy>
  <cp:revision>3352</cp:revision>
  <dcterms:created xsi:type="dcterms:W3CDTF">2009-10-14T10:26:19Z</dcterms:created>
  <dcterms:modified xsi:type="dcterms:W3CDTF">2020-10-23T04:22:57Z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0x01010092E70F5C6CAB4540B4D7E9DA517B2105</vt:lpwstr>
  </property>
</Properties>
</file>