
<file path=[Content_Types].xml><?xml version="1.0" encoding="utf-8"?>
<Types xmlns="http://schemas.openxmlformats.org/package/2006/content-types">
  <Default Extension="gif" ContentType="image/gif"/>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g" ContentType="image/jpeg"/>
  <Override PartName="/ppt/media/image8.jpg" ContentType="image/jpeg"/>
  <Override PartName="/ppt/media/image9.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6.jpg" ContentType="image/jpeg"/>
  <Override PartName="/ppt/media/image18.jpg" ContentType="image/jpeg"/>
  <Override PartName="/ppt/media/image19.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099" r:id="rId3"/>
    <p:sldId id="2091" r:id="rId4"/>
    <p:sldId id="2101" r:id="rId5"/>
    <p:sldId id="2106" r:id="rId6"/>
    <p:sldId id="2090" r:id="rId7"/>
    <p:sldId id="2087" r:id="rId8"/>
    <p:sldId id="2088" r:id="rId9"/>
    <p:sldId id="2089" r:id="rId10"/>
    <p:sldId id="2092" r:id="rId11"/>
    <p:sldId id="2093" r:id="rId12"/>
    <p:sldId id="2098" r:id="rId13"/>
    <p:sldId id="2094" r:id="rId14"/>
    <p:sldId id="2095" r:id="rId1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6600"/>
    <a:srgbClr val="008000"/>
    <a:srgbClr val="FF3300"/>
    <a:srgbClr val="FF66FF"/>
    <a:srgbClr val="FF9900"/>
    <a:srgbClr val="A50021"/>
    <a:srgbClr val="FFFF6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31" autoAdjust="0"/>
  </p:normalViewPr>
  <p:slideViewPr>
    <p:cSldViewPr>
      <p:cViewPr varScale="1">
        <p:scale>
          <a:sx n="110" d="100"/>
          <a:sy n="110" d="100"/>
        </p:scale>
        <p:origin x="1542" y="90"/>
      </p:cViewPr>
      <p:guideLst>
        <p:guide orient="horz" pos="2160"/>
        <p:guide pos="2880"/>
      </p:guideLst>
    </p:cSldViewPr>
  </p:slideViewPr>
  <p:outlineViewPr>
    <p:cViewPr>
      <p:scale>
        <a:sx n="33" d="100"/>
        <a:sy n="33" d="100"/>
      </p:scale>
      <p:origin x="0" y="8799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25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D5D984-4E1F-4AF1-AF3B-2ADF4BBD7B36}" type="datetimeFigureOut">
              <a:rPr kumimoji="1" lang="ja-JP" altLang="en-US" smtClean="0"/>
              <a:pPr/>
              <a:t>2019/9/23</a:t>
            </a:fld>
            <a:endParaRPr kumimoji="1"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ED9490-19E8-450A-B0A8-469918563C0F}" type="slidenum">
              <a:rPr kumimoji="1" lang="ja-JP" altLang="en-US" smtClean="0"/>
              <a:pPr/>
              <a:t>‹#›</a:t>
            </a:fld>
            <a:endParaRPr kumimoji="1" lang="ja-JP" altLang="en-US"/>
          </a:p>
        </p:txBody>
      </p:sp>
    </p:spTree>
    <p:extLst>
      <p:ext uri="{BB962C8B-B14F-4D97-AF65-F5344CB8AC3E}">
        <p14:creationId xmlns:p14="http://schemas.microsoft.com/office/powerpoint/2010/main" val="354657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0A354A-BE0E-4775-91E9-5710D7B3BFA6}" type="slidenum">
              <a:rPr lang="en-US" altLang="ja-JP"/>
              <a:pPr/>
              <a:t>‹#›</a:t>
            </a:fld>
            <a:endParaRPr lang="en-US" altLang="ja-JP"/>
          </a:p>
        </p:txBody>
      </p:sp>
    </p:spTree>
    <p:extLst>
      <p:ext uri="{BB962C8B-B14F-4D97-AF65-F5344CB8AC3E}">
        <p14:creationId xmlns:p14="http://schemas.microsoft.com/office/powerpoint/2010/main" val="5450919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0A354A-BE0E-4775-91E9-5710D7B3BFA6}" type="slidenum">
              <a:rPr lang="en-US" altLang="ja-JP" smtClean="0"/>
              <a:pPr/>
              <a:t>1</a:t>
            </a:fld>
            <a:endParaRPr lang="en-US" altLang="ja-JP"/>
          </a:p>
        </p:txBody>
      </p:sp>
    </p:spTree>
    <p:extLst>
      <p:ext uri="{BB962C8B-B14F-4D97-AF65-F5344CB8AC3E}">
        <p14:creationId xmlns:p14="http://schemas.microsoft.com/office/powerpoint/2010/main" val="328987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0A354A-BE0E-4775-91E9-5710D7B3BFA6}" type="slidenum">
              <a:rPr lang="en-US" altLang="ja-JP" smtClean="0"/>
              <a:pPr/>
              <a:t>2</a:t>
            </a:fld>
            <a:endParaRPr lang="en-US" altLang="ja-JP"/>
          </a:p>
        </p:txBody>
      </p:sp>
    </p:spTree>
    <p:extLst>
      <p:ext uri="{BB962C8B-B14F-4D97-AF65-F5344CB8AC3E}">
        <p14:creationId xmlns:p14="http://schemas.microsoft.com/office/powerpoint/2010/main" val="6645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0A354A-BE0E-4775-91E9-5710D7B3BFA6}" type="slidenum">
              <a:rPr lang="en-US" altLang="ja-JP" smtClean="0"/>
              <a:pPr/>
              <a:t>3</a:t>
            </a:fld>
            <a:endParaRPr lang="en-US" altLang="ja-JP"/>
          </a:p>
        </p:txBody>
      </p:sp>
    </p:spTree>
    <p:extLst>
      <p:ext uri="{BB962C8B-B14F-4D97-AF65-F5344CB8AC3E}">
        <p14:creationId xmlns:p14="http://schemas.microsoft.com/office/powerpoint/2010/main" val="111681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0A354A-BE0E-4775-91E9-5710D7B3BFA6}" type="slidenum">
              <a:rPr lang="en-US" altLang="ja-JP" smtClean="0"/>
              <a:pPr/>
              <a:t>4</a:t>
            </a:fld>
            <a:endParaRPr lang="en-US" altLang="ja-JP"/>
          </a:p>
        </p:txBody>
      </p:sp>
    </p:spTree>
    <p:extLst>
      <p:ext uri="{BB962C8B-B14F-4D97-AF65-F5344CB8AC3E}">
        <p14:creationId xmlns:p14="http://schemas.microsoft.com/office/powerpoint/2010/main" val="402615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2A2EA6-7862-43F2-B003-39C510CE079B}"/>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4B34DDB-585B-436B-A24B-209100282E3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59924DD-17C1-4DA8-BF4F-BCE31B58244A}"/>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5" name="フッター プレースホルダー 4">
            <a:extLst>
              <a:ext uri="{FF2B5EF4-FFF2-40B4-BE49-F238E27FC236}">
                <a16:creationId xmlns:a16="http://schemas.microsoft.com/office/drawing/2014/main" id="{C838321E-8C8D-4CD1-9B15-8DF2549E9A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B04CD5-0861-4BB9-90A9-A443576609E3}"/>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41163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D1F07-647F-473E-9EA6-A44F7BCD89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EAE585-E565-4450-8614-2F6639253A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D2B79D-B2A5-42D6-9AC7-DA3B47E9FE43}"/>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5" name="フッター プレースホルダー 4">
            <a:extLst>
              <a:ext uri="{FF2B5EF4-FFF2-40B4-BE49-F238E27FC236}">
                <a16:creationId xmlns:a16="http://schemas.microsoft.com/office/drawing/2014/main" id="{69BE904A-42EC-46B9-8CEE-94E498EC23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081679-FA62-4C42-A91F-B5AD8D19B861}"/>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373454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3F8EE-B9ED-40D3-9C32-6CD6EEE7F87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FF459EA-384F-4FC9-824D-37B7341FD20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5C07B69-4475-4B9A-8DCD-26B6962197C7}"/>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5" name="フッター プレースホルダー 4">
            <a:extLst>
              <a:ext uri="{FF2B5EF4-FFF2-40B4-BE49-F238E27FC236}">
                <a16:creationId xmlns:a16="http://schemas.microsoft.com/office/drawing/2014/main" id="{CBF43552-8D21-4984-AF89-F2830C98FA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B72106-3745-4D66-A334-CFB40B3E880E}"/>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168930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E15E46-9546-4040-AD25-159AB588DE1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197424-236E-46FD-8AEC-7B11B72651E7}"/>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EACE48-5108-4499-BB7F-9B44C91A2BA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2252CF4-1CF5-4B04-BA07-479095C8A30F}"/>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6" name="フッター プレースホルダー 5">
            <a:extLst>
              <a:ext uri="{FF2B5EF4-FFF2-40B4-BE49-F238E27FC236}">
                <a16:creationId xmlns:a16="http://schemas.microsoft.com/office/drawing/2014/main" id="{292EA022-5777-4BE1-9AB2-7E36965398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0C43CFD-5D9C-424B-A204-13F16EBCD291}"/>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1833118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47FFC9-47B8-444B-B04B-90DB9219FEEE}"/>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0E2DA9-24DC-48B1-A4B6-05C9EBA04C8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596C331-5296-4B11-B195-E4660608ABBC}"/>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D585C2B-8838-494D-80F5-21C04D7ABBA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DE5638-F49C-4CD0-98B1-E2D35D5DDA38}"/>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235EC23-1806-4BE7-A8EB-FC3C452AC213}"/>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8" name="フッター プレースホルダー 7">
            <a:extLst>
              <a:ext uri="{FF2B5EF4-FFF2-40B4-BE49-F238E27FC236}">
                <a16:creationId xmlns:a16="http://schemas.microsoft.com/office/drawing/2014/main" id="{92999B61-721F-4074-B0FD-E7F37C79C9E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9C1103-BA9D-44BD-98FA-34BF4550ACC2}"/>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3309847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F846B3-D48D-440C-9FD4-23095129074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A968519-91A3-4342-A955-DE54A2AA8F8F}"/>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4" name="フッター プレースホルダー 3">
            <a:extLst>
              <a:ext uri="{FF2B5EF4-FFF2-40B4-BE49-F238E27FC236}">
                <a16:creationId xmlns:a16="http://schemas.microsoft.com/office/drawing/2014/main" id="{AA655361-8668-4826-8FBA-FC2AF41F0F8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A55C4A6-8FB8-4741-8D97-22CE85BC89E8}"/>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189086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6006A0-B9DD-456C-BBF2-B4B8647A4582}"/>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3" name="フッター プレースホルダー 2">
            <a:extLst>
              <a:ext uri="{FF2B5EF4-FFF2-40B4-BE49-F238E27FC236}">
                <a16:creationId xmlns:a16="http://schemas.microsoft.com/office/drawing/2014/main" id="{7E6229B0-DD2B-4523-AAE9-6880C550E6F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D4E14C4-68D6-4C61-BA82-E054CCD30368}"/>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2619184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22D52F-3CF9-459E-86C6-D6F39F7A3DE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D1D134-BE9B-44F3-B683-C0529C9C48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5AF4AB6-2694-4C70-B856-4764B0A041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56F25A-8DA9-4118-9A2D-BA91D6579774}"/>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6" name="フッター プレースホルダー 5">
            <a:extLst>
              <a:ext uri="{FF2B5EF4-FFF2-40B4-BE49-F238E27FC236}">
                <a16:creationId xmlns:a16="http://schemas.microsoft.com/office/drawing/2014/main" id="{916D9A9D-5551-4A0A-AF9C-D57ED16D78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9A27F6-3B08-47D9-B409-8B360F04EC4E}"/>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1761703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8229600" cy="648072"/>
          </a:xfrm>
          <a:prstGeom prst="rect">
            <a:avLst/>
          </a:prstGeom>
          <a:effectLst/>
        </p:spPr>
        <p:txBody>
          <a:bodyPr/>
          <a:lstStyle>
            <a:lvl1pPr algn="l">
              <a:defRPr sz="3200" baseline="0">
                <a:solidFill>
                  <a:srgbClr val="FFFF00"/>
                </a:solidFill>
              </a:defRPr>
            </a:lvl1pPr>
          </a:lstStyle>
          <a:p>
            <a:r>
              <a:rPr lang="ja-JP" altLang="en-US" dirty="0"/>
              <a:t>マスタ タイトルの書式設定</a:t>
            </a:r>
          </a:p>
        </p:txBody>
      </p:sp>
      <p:sp>
        <p:nvSpPr>
          <p:cNvPr id="3" name="コンテンツ プレースホルダ 2"/>
          <p:cNvSpPr>
            <a:spLocks noGrp="1"/>
          </p:cNvSpPr>
          <p:nvPr>
            <p:ph idx="1"/>
          </p:nvPr>
        </p:nvSpPr>
        <p:spPr>
          <a:xfrm>
            <a:off x="457200" y="908720"/>
            <a:ext cx="8229600" cy="5217443"/>
          </a:xfrm>
          <a:prstGeom prst="rect">
            <a:avLst/>
          </a:prstGeom>
        </p:spPr>
        <p:txBody>
          <a:bodyPr/>
          <a:lstStyle>
            <a:lvl1pPr>
              <a:buClr>
                <a:schemeClr val="accent2"/>
              </a:buClr>
              <a:defRPr/>
            </a:lvl1pPr>
            <a:lvl2pPr>
              <a:buClr>
                <a:schemeClr val="accent2"/>
              </a:buClr>
              <a:buFont typeface="Arial" pitchFamily="34" charset="0"/>
              <a:buChar char="•"/>
              <a:defRPr/>
            </a:lvl2pPr>
            <a:lvl3pPr>
              <a:buClr>
                <a:schemeClr val="accent2"/>
              </a:buCl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BBC519-0863-4E6B-8632-5B0FB1A99666}"/>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F1911CC-B8F0-43DE-B50E-3B5BA5D10B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9992CE1-2054-48A5-8E39-AA3538D450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1CE4C1-3AA2-4D99-A236-87DCAD659B95}"/>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6" name="フッター プレースホルダー 5">
            <a:extLst>
              <a:ext uri="{FF2B5EF4-FFF2-40B4-BE49-F238E27FC236}">
                <a16:creationId xmlns:a16="http://schemas.microsoft.com/office/drawing/2014/main" id="{93A9B47C-D88F-427B-8A0B-59B7DFB5AB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7166B9-11C9-427C-B9E3-8E895566E6FB}"/>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2730077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FD6FB2-FE1A-4A13-9143-FC3C6C607B5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F3E04F4-8A6C-44A7-8BA6-E26C8E94615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86749-C617-4E61-B1FB-14FDC830165A}"/>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5" name="フッター プレースホルダー 4">
            <a:extLst>
              <a:ext uri="{FF2B5EF4-FFF2-40B4-BE49-F238E27FC236}">
                <a16:creationId xmlns:a16="http://schemas.microsoft.com/office/drawing/2014/main" id="{982356CA-A94C-4F55-AE21-EF1DD6DC69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3654E5-1950-46A3-AF4A-5C81B45272CB}"/>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938421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3462AC0-C2CA-43A3-AF7A-C05CC43C41E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2D47441-F53D-4064-A3A0-4C66A88E8D2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DA0107-2208-44FA-94E8-A7C12B293164}"/>
              </a:ext>
            </a:extLst>
          </p:cNvPr>
          <p:cNvSpPr>
            <a:spLocks noGrp="1"/>
          </p:cNvSpPr>
          <p:nvPr>
            <p:ph type="dt" sz="half" idx="10"/>
          </p:nvPr>
        </p:nvSpPr>
        <p:spPr/>
        <p:txBody>
          <a:bodyPr/>
          <a:lstStyle/>
          <a:p>
            <a:fld id="{E3DB4BDF-6EF3-402E-8BA2-F3B398B4EE48}" type="datetimeFigureOut">
              <a:rPr kumimoji="1" lang="ja-JP" altLang="en-US" smtClean="0"/>
              <a:t>2019/9/23</a:t>
            </a:fld>
            <a:endParaRPr kumimoji="1" lang="ja-JP" altLang="en-US"/>
          </a:p>
        </p:txBody>
      </p:sp>
      <p:sp>
        <p:nvSpPr>
          <p:cNvPr id="5" name="フッター プレースホルダー 4">
            <a:extLst>
              <a:ext uri="{FF2B5EF4-FFF2-40B4-BE49-F238E27FC236}">
                <a16:creationId xmlns:a16="http://schemas.microsoft.com/office/drawing/2014/main" id="{720B4516-764E-454D-B3F1-D8FCD4C504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227C7D-1E53-47A4-965F-03D186B11906}"/>
              </a:ext>
            </a:extLst>
          </p:cNvPr>
          <p:cNvSpPr>
            <a:spLocks noGrp="1"/>
          </p:cNvSpPr>
          <p:nvPr>
            <p:ph type="sldNum" sz="quarter" idx="12"/>
          </p:nvPr>
        </p:nvSpPr>
        <p:spPr/>
        <p:txBody>
          <a:body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185476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0" y="0"/>
            <a:ext cx="9144000" cy="620713"/>
          </a:xfrm>
          <a:prstGeom prst="rect">
            <a:avLst/>
          </a:prstGeom>
          <a:solidFill>
            <a:srgbClr val="008000"/>
          </a:solidFill>
          <a:ln w="9525">
            <a:noFill/>
            <a:miter lim="800000"/>
            <a:headEnd/>
            <a:tailEnd/>
          </a:ln>
          <a:effectLst/>
        </p:spPr>
        <p:txBody>
          <a:bodyPr wrap="none" anchor="ctr"/>
          <a:lstStyle/>
          <a:p>
            <a:endParaRPr lang="ja-JP" altLang="en-US"/>
          </a:p>
        </p:txBody>
      </p:sp>
      <p:sp>
        <p:nvSpPr>
          <p:cNvPr id="1038" name="Rectangle 14"/>
          <p:cNvSpPr>
            <a:spLocks noChangeArrowheads="1"/>
          </p:cNvSpPr>
          <p:nvPr/>
        </p:nvSpPr>
        <p:spPr bwMode="auto">
          <a:xfrm>
            <a:off x="0" y="620713"/>
            <a:ext cx="9144000" cy="71437"/>
          </a:xfrm>
          <a:prstGeom prst="rect">
            <a:avLst/>
          </a:prstGeom>
          <a:solidFill>
            <a:srgbClr val="FF0000"/>
          </a:solidFill>
          <a:ln w="9525">
            <a:noFill/>
            <a:miter lim="800000"/>
            <a:headEnd/>
            <a:tailEnd/>
          </a:ln>
          <a:effectLst/>
        </p:spPr>
        <p:txBody>
          <a:bodyPr wrap="none" anchor="ctr"/>
          <a:lstStyle/>
          <a:p>
            <a:endParaRPr lang="ja-JP" altLang="en-US"/>
          </a:p>
        </p:txBody>
      </p:sp>
      <p:sp>
        <p:nvSpPr>
          <p:cNvPr id="1039" name="Rectangle 15"/>
          <p:cNvSpPr>
            <a:spLocks noChangeArrowheads="1"/>
          </p:cNvSpPr>
          <p:nvPr/>
        </p:nvSpPr>
        <p:spPr bwMode="auto">
          <a:xfrm>
            <a:off x="8523288" y="6616700"/>
            <a:ext cx="585787" cy="268288"/>
          </a:xfrm>
          <a:prstGeom prst="rect">
            <a:avLst/>
          </a:prstGeom>
          <a:noFill/>
          <a:ln w="9525">
            <a:noFill/>
            <a:miter lim="800000"/>
            <a:headEnd/>
            <a:tailEnd/>
          </a:ln>
          <a:effectLst/>
        </p:spPr>
        <p:txBody>
          <a:bodyPr/>
          <a:lstStyle/>
          <a:p>
            <a:pPr algn="r"/>
            <a:fld id="{F10E94C2-5BF4-44AF-B6DA-5A0045E97B1B}" type="slidenum">
              <a:rPr lang="en-US" altLang="ja-JP" sz="1000"/>
              <a:pPr algn="r"/>
              <a:t>‹#›</a:t>
            </a:fld>
            <a:endParaRPr lang="en-US" altLang="ja-JP" sz="1000"/>
          </a:p>
        </p:txBody>
      </p:sp>
      <p:sp>
        <p:nvSpPr>
          <p:cNvPr id="1044" name="Line 20"/>
          <p:cNvSpPr>
            <a:spLocks noChangeShapeType="1"/>
          </p:cNvSpPr>
          <p:nvPr/>
        </p:nvSpPr>
        <p:spPr bwMode="auto">
          <a:xfrm>
            <a:off x="0" y="6524625"/>
            <a:ext cx="9144000" cy="0"/>
          </a:xfrm>
          <a:prstGeom prst="line">
            <a:avLst/>
          </a:prstGeom>
          <a:noFill/>
          <a:ln w="19050">
            <a:solidFill>
              <a:srgbClr val="C0C0C0"/>
            </a:solidFill>
            <a:round/>
            <a:headEnd/>
            <a:tailEnd/>
          </a:ln>
          <a:effectLst/>
        </p:spPr>
        <p:txBody>
          <a:bodyPr/>
          <a:lstStyle/>
          <a:p>
            <a:endParaRPr lang="ja-JP" altLang="en-US"/>
          </a:p>
        </p:txBody>
      </p:sp>
      <p:sp>
        <p:nvSpPr>
          <p:cNvPr id="7" name="テキスト ボックス 6"/>
          <p:cNvSpPr txBox="1"/>
          <p:nvPr/>
        </p:nvSpPr>
        <p:spPr>
          <a:xfrm>
            <a:off x="3761521" y="6525344"/>
            <a:ext cx="1620957" cy="338554"/>
          </a:xfrm>
          <a:prstGeom prst="rect">
            <a:avLst/>
          </a:prstGeom>
          <a:noFill/>
        </p:spPr>
        <p:txBody>
          <a:bodyPr wrap="none" rtlCol="0">
            <a:spAutoFit/>
          </a:bodyPr>
          <a:lstStyle/>
          <a:p>
            <a:r>
              <a:rPr kumimoji="1" lang="ja-JP" altLang="en-US" sz="1600" dirty="0">
                <a:solidFill>
                  <a:srgbClr val="008000"/>
                </a:solidFill>
                <a:ea typeface="ＤＨＰ特太ゴシック体" pitchFamily="2" charset="-128"/>
              </a:rPr>
              <a:t>地域防災研究所</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59BB6DB-029F-49FA-9F44-CCCE1D679A8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94C344-21B8-462F-A507-E181A7672E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7D2C9F-CF64-440A-8A1E-A90027557D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B4BDF-6EF3-402E-8BA2-F3B398B4EE48}" type="datetimeFigureOut">
              <a:rPr kumimoji="1" lang="ja-JP" altLang="en-US" smtClean="0"/>
              <a:t>2019/9/23</a:t>
            </a:fld>
            <a:endParaRPr kumimoji="1" lang="ja-JP" altLang="en-US"/>
          </a:p>
        </p:txBody>
      </p:sp>
      <p:sp>
        <p:nvSpPr>
          <p:cNvPr id="5" name="フッター プレースホルダー 4">
            <a:extLst>
              <a:ext uri="{FF2B5EF4-FFF2-40B4-BE49-F238E27FC236}">
                <a16:creationId xmlns:a16="http://schemas.microsoft.com/office/drawing/2014/main" id="{3570DB5B-729B-4A93-A4C9-5B1A7DD9568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2A3A0A0-0544-45EC-A94A-1AB4A548DDF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D2BF1-E427-4E1A-9681-95289D65F063}" type="slidenum">
              <a:rPr kumimoji="1" lang="ja-JP" altLang="en-US" smtClean="0"/>
              <a:t>‹#›</a:t>
            </a:fld>
            <a:endParaRPr kumimoji="1" lang="ja-JP" altLang="en-US"/>
          </a:p>
        </p:txBody>
      </p:sp>
    </p:spTree>
    <p:extLst>
      <p:ext uri="{BB962C8B-B14F-4D97-AF65-F5344CB8AC3E}">
        <p14:creationId xmlns:p14="http://schemas.microsoft.com/office/powerpoint/2010/main" val="33141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p>
        </p:txBody>
      </p:sp>
      <p:sp>
        <p:nvSpPr>
          <p:cNvPr id="2059" name="Text Box 11"/>
          <p:cNvSpPr txBox="1">
            <a:spLocks noChangeArrowheads="1"/>
          </p:cNvSpPr>
          <p:nvPr/>
        </p:nvSpPr>
        <p:spPr bwMode="auto">
          <a:xfrm>
            <a:off x="324172" y="836712"/>
            <a:ext cx="8496300" cy="3416320"/>
          </a:xfrm>
          <a:prstGeom prst="rect">
            <a:avLst/>
          </a:prstGeom>
          <a:noFill/>
          <a:ln w="9525">
            <a:noFill/>
            <a:miter lim="800000"/>
            <a:headEnd/>
            <a:tailEnd/>
          </a:ln>
          <a:effectLst/>
        </p:spPr>
        <p:txBody>
          <a:bodyPr>
            <a:spAutoFit/>
            <a:scene3d>
              <a:camera prst="orthographicFront"/>
              <a:lightRig rig="threePt" dir="t"/>
            </a:scene3d>
            <a:sp3d extrusionH="57150">
              <a:extrusionClr>
                <a:schemeClr val="tx1"/>
              </a:extrusionClr>
            </a:sp3d>
          </a:bodyPr>
          <a:lstStyle/>
          <a:p>
            <a:pPr algn="ctr"/>
            <a:r>
              <a:rPr lang="ja-JP" altLang="en-US" sz="7200" dirty="0">
                <a:solidFill>
                  <a:schemeClr val="bg1"/>
                </a:solidFill>
                <a:latin typeface="Times New Roman" pitchFamily="18" charset="0"/>
                <a:ea typeface="HGP創英角ｺﾞｼｯｸUB" pitchFamily="50" charset="-128"/>
              </a:rPr>
              <a:t>では</a:t>
            </a:r>
          </a:p>
          <a:p>
            <a:pPr algn="ctr"/>
            <a:r>
              <a:rPr lang="ja-JP" altLang="en-US" sz="7200" dirty="0">
                <a:solidFill>
                  <a:srgbClr val="FFFF00"/>
                </a:solidFill>
                <a:latin typeface="Times New Roman" pitchFamily="18" charset="0"/>
                <a:ea typeface="HGP創英角ｺﾞｼｯｸUB" pitchFamily="50" charset="-128"/>
              </a:rPr>
              <a:t>防災とは</a:t>
            </a:r>
          </a:p>
          <a:p>
            <a:pPr algn="ctr"/>
            <a:r>
              <a:rPr lang="ja-JP" altLang="en-US" sz="7200" dirty="0">
                <a:solidFill>
                  <a:srgbClr val="FFFF00"/>
                </a:solidFill>
                <a:latin typeface="Times New Roman" pitchFamily="18" charset="0"/>
                <a:ea typeface="HGP創英角ｺﾞｼｯｸUB" pitchFamily="50" charset="-128"/>
              </a:rPr>
              <a:t>何だろう？</a:t>
            </a:r>
            <a:endParaRPr lang="en-US" altLang="ja-JP" sz="7200" dirty="0">
              <a:solidFill>
                <a:schemeClr val="bg1"/>
              </a:solidFill>
              <a:latin typeface="Times New Roman" pitchFamily="18" charset="0"/>
              <a:ea typeface="HGP創英角ｺﾞｼｯｸUB" pitchFamily="50" charset="-128"/>
            </a:endParaRPr>
          </a:p>
        </p:txBody>
      </p:sp>
      <p:sp>
        <p:nvSpPr>
          <p:cNvPr id="5" name="Text Box 11"/>
          <p:cNvSpPr txBox="1">
            <a:spLocks noChangeArrowheads="1"/>
          </p:cNvSpPr>
          <p:nvPr/>
        </p:nvSpPr>
        <p:spPr bwMode="auto">
          <a:xfrm>
            <a:off x="323850" y="4226312"/>
            <a:ext cx="8496300" cy="2308324"/>
          </a:xfrm>
          <a:prstGeom prst="rect">
            <a:avLst/>
          </a:prstGeom>
          <a:noFill/>
          <a:ln w="9525">
            <a:noFill/>
            <a:miter lim="800000"/>
            <a:headEnd/>
            <a:tailEnd/>
          </a:ln>
          <a:effectLst/>
        </p:spPr>
        <p:txBody>
          <a:bodyPr>
            <a:spAutoFit/>
            <a:scene3d>
              <a:camera prst="orthographicFront"/>
              <a:lightRig rig="threePt" dir="t"/>
            </a:scene3d>
            <a:sp3d extrusionH="57150">
              <a:extrusionClr>
                <a:schemeClr val="tx1"/>
              </a:extrusionClr>
            </a:sp3d>
          </a:bodyPr>
          <a:lstStyle/>
          <a:p>
            <a:pPr algn="ctr"/>
            <a:r>
              <a:rPr lang="ja-JP" altLang="en-US" sz="7200" dirty="0">
                <a:solidFill>
                  <a:schemeClr val="bg1"/>
                </a:solidFill>
                <a:latin typeface="Times New Roman" pitchFamily="18" charset="0"/>
                <a:ea typeface="HGP創英角ｺﾞｼｯｸUB" pitchFamily="50" charset="-128"/>
              </a:rPr>
              <a:t>ひと言で答えることは</a:t>
            </a:r>
          </a:p>
          <a:p>
            <a:pPr algn="ctr"/>
            <a:r>
              <a:rPr lang="ja-JP" altLang="en-US" sz="7200" dirty="0">
                <a:solidFill>
                  <a:schemeClr val="bg1"/>
                </a:solidFill>
                <a:latin typeface="Times New Roman" pitchFamily="18" charset="0"/>
                <a:ea typeface="HGP創英角ｺﾞｼｯｸUB" pitchFamily="50" charset="-128"/>
              </a:rPr>
              <a:t>できますか？</a:t>
            </a:r>
            <a:endParaRPr lang="en-US" altLang="ja-JP" sz="7200" dirty="0">
              <a:solidFill>
                <a:schemeClr val="bg1"/>
              </a:solidFill>
              <a:latin typeface="Times New Roman" pitchFamily="18" charset="0"/>
              <a:ea typeface="HGP創英角ｺﾞｼｯｸUB" pitchFamily="50" charset="-128"/>
            </a:endParaRPr>
          </a:p>
        </p:txBody>
      </p:sp>
      <p:sp>
        <p:nvSpPr>
          <p:cNvPr id="3" name="円/楕円 2"/>
          <p:cNvSpPr/>
          <p:nvPr/>
        </p:nvSpPr>
        <p:spPr bwMode="auto">
          <a:xfrm>
            <a:off x="611560" y="620688"/>
            <a:ext cx="7704856" cy="5832648"/>
          </a:xfrm>
          <a:prstGeom prst="ellipse">
            <a:avLst/>
          </a:prstGeom>
          <a:solidFill>
            <a:srgbClr val="FFFF00"/>
          </a:solidFill>
          <a:ln w="9525">
            <a:noFill/>
            <a:miter lim="800000"/>
            <a:headEnd/>
            <a:tailEnd/>
          </a:ln>
          <a:effectLst/>
        </p:spPr>
        <p:txBody>
          <a:bodyPr wrap="none" rtlCol="0" anchor="ctr"/>
          <a:lstStyle/>
          <a:p>
            <a:pPr algn="ctr"/>
            <a:r>
              <a:rPr lang="ja-JP" altLang="en-US" sz="5400" dirty="0">
                <a:latin typeface="AR P悠々ゴシック体E" panose="040B0900000000000000" pitchFamily="50" charset="-128"/>
                <a:ea typeface="AR P悠々ゴシック体E" panose="040B0900000000000000" pitchFamily="50" charset="-128"/>
              </a:rPr>
              <a:t>その前に！</a:t>
            </a:r>
          </a:p>
          <a:p>
            <a:pPr algn="ctr"/>
            <a:r>
              <a:rPr lang="ja-JP" altLang="en-US" sz="5400" dirty="0">
                <a:latin typeface="AR P悠々ゴシック体E" panose="040B0900000000000000" pitchFamily="50" charset="-128"/>
                <a:ea typeface="AR P悠々ゴシック体E" panose="040B0900000000000000" pitchFamily="50" charset="-128"/>
              </a:rPr>
              <a:t>今日は同朋講座</a:t>
            </a:r>
          </a:p>
          <a:p>
            <a:pPr algn="ctr"/>
            <a:r>
              <a:rPr lang="ja-JP" altLang="en-US" sz="6000" dirty="0">
                <a:solidFill>
                  <a:srgbClr val="FF0000"/>
                </a:solidFill>
                <a:latin typeface="AR P悠々ゴシック体E" panose="040B0900000000000000" pitchFamily="50" charset="-128"/>
                <a:ea typeface="AR P悠々ゴシック体E" panose="040B0900000000000000" pitchFamily="50" charset="-128"/>
              </a:rPr>
              <a:t>結ぶ絆から</a:t>
            </a:r>
            <a:endParaRPr lang="en-US" altLang="ja-JP" sz="6000" dirty="0">
              <a:solidFill>
                <a:srgbClr val="FF0000"/>
              </a:solidFill>
              <a:latin typeface="AR P悠々ゴシック体E" panose="040B0900000000000000" pitchFamily="50" charset="-128"/>
              <a:ea typeface="AR P悠々ゴシック体E" panose="040B0900000000000000" pitchFamily="50" charset="-128"/>
            </a:endParaRPr>
          </a:p>
          <a:p>
            <a:pPr algn="ctr"/>
            <a:r>
              <a:rPr lang="ja-JP" altLang="en-US" sz="6000" dirty="0">
                <a:solidFill>
                  <a:srgbClr val="FF0000"/>
                </a:solidFill>
                <a:latin typeface="AR P悠々ゴシック体E" panose="040B0900000000000000" pitchFamily="50" charset="-128"/>
                <a:ea typeface="AR P悠々ゴシック体E" panose="040B0900000000000000" pitchFamily="50" charset="-128"/>
              </a:rPr>
              <a:t>広がるご縁へ</a:t>
            </a:r>
          </a:p>
        </p:txBody>
      </p:sp>
    </p:spTree>
    <p:extLst>
      <p:ext uri="{BB962C8B-B14F-4D97-AF65-F5344CB8AC3E}">
        <p14:creationId xmlns:p14="http://schemas.microsoft.com/office/powerpoint/2010/main" val="8374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fade">
                                      <p:cBhvr>
                                        <p:cTn id="7" dur="500"/>
                                        <p:tgtEl>
                                          <p:spTgt spid="20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05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P spid="5" grpId="0"/>
      <p:bldP spid="5" grpId="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お釈迦さまの教え「三法印」から学べ</a:t>
            </a:r>
            <a:endParaRPr kumimoji="1" lang="ja-JP" altLang="en-US" dirty="0"/>
          </a:p>
        </p:txBody>
      </p:sp>
      <p:sp>
        <p:nvSpPr>
          <p:cNvPr id="3" name="コンテンツ プレースホルダー 2"/>
          <p:cNvSpPr>
            <a:spLocks noGrp="1"/>
          </p:cNvSpPr>
          <p:nvPr>
            <p:ph idx="1"/>
          </p:nvPr>
        </p:nvSpPr>
        <p:spPr>
          <a:xfrm>
            <a:off x="349696" y="908720"/>
            <a:ext cx="8686800" cy="5217443"/>
          </a:xfrm>
        </p:spPr>
        <p:txBody>
          <a:bodyPr/>
          <a:lstStyle/>
          <a:p>
            <a:r>
              <a:rPr lang="ja-JP" altLang="en-US" dirty="0">
                <a:solidFill>
                  <a:srgbClr val="FF0000"/>
                </a:solidFill>
              </a:rPr>
              <a:t>諸行無常</a:t>
            </a:r>
          </a:p>
          <a:p>
            <a:pPr lvl="1"/>
            <a:r>
              <a:rPr lang="ja-JP" altLang="en-US" sz="2000" dirty="0"/>
              <a:t>世の中のあらゆるものは変化を繰り返していて、</a:t>
            </a:r>
            <a:br>
              <a:rPr lang="ja-JP" altLang="en-US" sz="2000" dirty="0"/>
            </a:br>
            <a:r>
              <a:rPr lang="ja-JP" altLang="en-US" sz="2000" dirty="0"/>
              <a:t>不変なものや絶対的なものは存在しない</a:t>
            </a:r>
          </a:p>
          <a:p>
            <a:r>
              <a:rPr lang="ja-JP" altLang="en-US" dirty="0">
                <a:solidFill>
                  <a:srgbClr val="FF0000"/>
                </a:solidFill>
              </a:rPr>
              <a:t>諸法無我</a:t>
            </a:r>
          </a:p>
          <a:p>
            <a:pPr lvl="1"/>
            <a:r>
              <a:rPr lang="ja-JP" altLang="en-US" sz="2000" dirty="0"/>
              <a:t>世の中のあらゆるものは、</a:t>
            </a:r>
            <a:br>
              <a:rPr lang="ja-JP" altLang="en-US" sz="2000" dirty="0"/>
            </a:br>
            <a:r>
              <a:rPr lang="ja-JP" altLang="en-US" sz="2000" dirty="0"/>
              <a:t>すべてがお互いに影響を与え合って存在している</a:t>
            </a:r>
          </a:p>
          <a:p>
            <a:r>
              <a:rPr lang="ja-JP" altLang="en-US" dirty="0">
                <a:solidFill>
                  <a:srgbClr val="FF0000"/>
                </a:solidFill>
              </a:rPr>
              <a:t>涅槃寂静</a:t>
            </a:r>
          </a:p>
          <a:p>
            <a:pPr lvl="1"/>
            <a:r>
              <a:rPr lang="ja-JP" altLang="en-US" sz="2000" dirty="0"/>
              <a:t>世の中を見ることができれば、</a:t>
            </a:r>
            <a:br>
              <a:rPr lang="ja-JP" altLang="en-US" sz="2000" dirty="0"/>
            </a:br>
            <a:r>
              <a:rPr lang="ja-JP" altLang="en-US" sz="2000" dirty="0"/>
              <a:t>あらゆる現象に一喜一憂することなく心が安定した状態になる</a:t>
            </a:r>
          </a:p>
          <a:p>
            <a:pPr lvl="1"/>
            <a:r>
              <a:rPr lang="ja-JP" altLang="en-US" sz="2000" dirty="0"/>
              <a:t>仏教の目指す「悟り」の境地</a:t>
            </a:r>
          </a:p>
          <a:p>
            <a:r>
              <a:rPr lang="ja-JP" altLang="en-US" dirty="0"/>
              <a:t>お釈迦さまが導き出された「</a:t>
            </a:r>
            <a:r>
              <a:rPr lang="ja-JP" altLang="en-US" dirty="0">
                <a:solidFill>
                  <a:srgbClr val="FF0000"/>
                </a:solidFill>
              </a:rPr>
              <a:t>縁起の理法</a:t>
            </a:r>
            <a:r>
              <a:rPr lang="ja-JP" altLang="en-US" dirty="0"/>
              <a:t>」</a:t>
            </a:r>
          </a:p>
          <a:p>
            <a:pPr lvl="1"/>
            <a:r>
              <a:rPr lang="ja-JP" altLang="en-US" dirty="0"/>
              <a:t>「原因・結果の法則」であり「</a:t>
            </a:r>
            <a:r>
              <a:rPr lang="ja-JP" altLang="en-US" dirty="0">
                <a:solidFill>
                  <a:srgbClr val="FF0000"/>
                </a:solidFill>
              </a:rPr>
              <a:t>努力は実を結ぶ</a:t>
            </a:r>
            <a:r>
              <a:rPr lang="ja-JP" altLang="en-US" dirty="0"/>
              <a:t>」</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002" y="836712"/>
            <a:ext cx="2520280" cy="2520280"/>
          </a:xfrm>
          <a:prstGeom prst="rect">
            <a:avLst/>
          </a:prstGeom>
        </p:spPr>
      </p:pic>
    </p:spTree>
    <p:extLst>
      <p:ext uri="{BB962C8B-B14F-4D97-AF65-F5344CB8AC3E}">
        <p14:creationId xmlns:p14="http://schemas.microsoft.com/office/powerpoint/2010/main" val="425917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908720"/>
            <a:ext cx="1672776" cy="1450664"/>
          </a:xfrm>
          <a:prstGeom prst="rect">
            <a:avLst/>
          </a:prstGeom>
        </p:spPr>
      </p:pic>
      <p:sp>
        <p:nvSpPr>
          <p:cNvPr id="2" name="タイトル 1"/>
          <p:cNvSpPr>
            <a:spLocks noGrp="1"/>
          </p:cNvSpPr>
          <p:nvPr>
            <p:ph type="title"/>
          </p:nvPr>
        </p:nvSpPr>
        <p:spPr/>
        <p:txBody>
          <a:bodyPr/>
          <a:lstStyle/>
          <a:p>
            <a:r>
              <a:rPr lang="ja-JP" altLang="en-US" dirty="0"/>
              <a:t>お釈迦さまが導き出す「防災」　</a:t>
            </a:r>
            <a:endParaRPr kumimoji="1" lang="ja-JP" altLang="en-US" dirty="0"/>
          </a:p>
        </p:txBody>
      </p:sp>
      <p:sp>
        <p:nvSpPr>
          <p:cNvPr id="3" name="コンテンツ プレースホルダー 2"/>
          <p:cNvSpPr>
            <a:spLocks noGrp="1"/>
          </p:cNvSpPr>
          <p:nvPr>
            <p:ph idx="1"/>
          </p:nvPr>
        </p:nvSpPr>
        <p:spPr>
          <a:xfrm>
            <a:off x="349696" y="908720"/>
            <a:ext cx="8686800" cy="5217443"/>
          </a:xfrm>
        </p:spPr>
        <p:txBody>
          <a:bodyPr/>
          <a:lstStyle/>
          <a:p>
            <a:r>
              <a:rPr lang="ja-JP" altLang="en-US" sz="2800" dirty="0"/>
              <a:t>縁起の理法に則り</a:t>
            </a:r>
          </a:p>
          <a:p>
            <a:pPr lvl="1"/>
            <a:r>
              <a:rPr lang="ja-JP" altLang="en-US" dirty="0">
                <a:solidFill>
                  <a:srgbClr val="FF6600"/>
                </a:solidFill>
              </a:rPr>
              <a:t>悪い種をまけば悪い結果が来る</a:t>
            </a:r>
          </a:p>
          <a:p>
            <a:pPr lvl="1"/>
            <a:r>
              <a:rPr lang="ja-JP" altLang="en-US" dirty="0">
                <a:solidFill>
                  <a:srgbClr val="FF6600"/>
                </a:solidFill>
              </a:rPr>
              <a:t>良い種をまけば良い結果が来る</a:t>
            </a:r>
          </a:p>
          <a:p>
            <a:r>
              <a:rPr lang="ja-JP" altLang="en-US" sz="2800" dirty="0"/>
              <a:t>良いことをしても悪い結果が来たり、悪いことをしても</a:t>
            </a:r>
            <a:br>
              <a:rPr lang="ja-JP" altLang="en-US" sz="2800" dirty="0"/>
            </a:br>
            <a:r>
              <a:rPr lang="ja-JP" altLang="en-US" sz="2800" dirty="0"/>
              <a:t>良い結果が来たりするように見えることもある（異熟果）</a:t>
            </a:r>
          </a:p>
          <a:p>
            <a:r>
              <a:rPr lang="ja-JP" altLang="en-US" sz="2800" dirty="0"/>
              <a:t>どんな結果にも</a:t>
            </a:r>
            <a:r>
              <a:rPr lang="ja-JP" altLang="en-US" sz="2800" dirty="0">
                <a:solidFill>
                  <a:srgbClr val="FF0000"/>
                </a:solidFill>
              </a:rPr>
              <a:t>必ず原因</a:t>
            </a:r>
            <a:r>
              <a:rPr lang="ja-JP" altLang="en-US" sz="2800" dirty="0"/>
              <a:t>がある</a:t>
            </a:r>
          </a:p>
          <a:p>
            <a:r>
              <a:rPr lang="ja-JP" altLang="en-US" sz="2800" dirty="0"/>
              <a:t>原因なしに起きる結果は</a:t>
            </a:r>
            <a:br>
              <a:rPr lang="ja-JP" altLang="en-US" sz="2800" dirty="0"/>
            </a:br>
            <a:r>
              <a:rPr lang="ja-JP" altLang="en-US" sz="2800" dirty="0"/>
              <a:t>　　　万に一つ億に一つ 「</a:t>
            </a:r>
            <a:r>
              <a:rPr lang="ja-JP" altLang="en-US" sz="2800" dirty="0">
                <a:solidFill>
                  <a:srgbClr val="7030A0"/>
                </a:solidFill>
              </a:rPr>
              <a:t>絶対にない</a:t>
            </a:r>
            <a:r>
              <a:rPr lang="ja-JP" altLang="en-US" sz="2800" dirty="0"/>
              <a:t>」</a:t>
            </a:r>
          </a:p>
          <a:p>
            <a:r>
              <a:rPr lang="ja-JP" altLang="en-US" sz="2800" dirty="0"/>
              <a:t>だから「</a:t>
            </a:r>
            <a:r>
              <a:rPr lang="ja-JP" altLang="en-US" sz="2800" dirty="0">
                <a:solidFill>
                  <a:srgbClr val="FF0000"/>
                </a:solidFill>
              </a:rPr>
              <a:t>まかぬ種は生えぬ。まいた種は必ず生える</a:t>
            </a:r>
            <a:r>
              <a:rPr lang="ja-JP" altLang="en-US" sz="2800" dirty="0"/>
              <a:t>」</a:t>
            </a:r>
          </a:p>
          <a:p>
            <a:r>
              <a:rPr lang="ja-JP" altLang="en-US" sz="3600" dirty="0"/>
              <a:t>「</a:t>
            </a:r>
            <a:r>
              <a:rPr lang="ja-JP" altLang="en-US" sz="3600" dirty="0">
                <a:solidFill>
                  <a:srgbClr val="FF0000"/>
                </a:solidFill>
              </a:rPr>
              <a:t>備えていれば、備えているようになる</a:t>
            </a:r>
            <a:r>
              <a:rPr lang="ja-JP" altLang="en-US" sz="3600" dirty="0"/>
              <a:t>」</a:t>
            </a:r>
          </a:p>
          <a:p>
            <a:endParaRPr lang="ja-JP" altLang="en-US" sz="28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915947"/>
            <a:ext cx="1672776" cy="1450665"/>
          </a:xfrm>
          <a:prstGeom prst="rect">
            <a:avLst/>
          </a:prstGeom>
        </p:spPr>
      </p:pic>
    </p:spTree>
    <p:extLst>
      <p:ext uri="{BB962C8B-B14F-4D97-AF65-F5344CB8AC3E}">
        <p14:creationId xmlns:p14="http://schemas.microsoft.com/office/powerpoint/2010/main" val="28467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悟りを得る　その１</a:t>
            </a:r>
            <a:endParaRPr kumimoji="1" lang="ja-JP" altLang="en-US" dirty="0"/>
          </a:p>
        </p:txBody>
      </p:sp>
      <p:sp>
        <p:nvSpPr>
          <p:cNvPr id="3" name="コンテンツ プレースホルダー 2"/>
          <p:cNvSpPr>
            <a:spLocks noGrp="1"/>
          </p:cNvSpPr>
          <p:nvPr>
            <p:ph idx="1"/>
          </p:nvPr>
        </p:nvSpPr>
        <p:spPr>
          <a:xfrm>
            <a:off x="457200" y="764704"/>
            <a:ext cx="8507288" cy="5616624"/>
          </a:xfrm>
        </p:spPr>
        <p:txBody>
          <a:bodyPr/>
          <a:lstStyle/>
          <a:p>
            <a:r>
              <a:rPr lang="ja-JP" altLang="en-US" sz="2800" dirty="0">
                <a:solidFill>
                  <a:srgbClr val="FF0000"/>
                </a:solidFill>
              </a:rPr>
              <a:t>災害から「生き残りたい」「生きぬきたい」</a:t>
            </a:r>
          </a:p>
          <a:p>
            <a:r>
              <a:rPr lang="ja-JP" altLang="en-US" sz="2800" dirty="0">
                <a:solidFill>
                  <a:srgbClr val="7030A0"/>
                </a:solidFill>
              </a:rPr>
              <a:t>元の生活の維持という不変を望む「欲」</a:t>
            </a:r>
            <a:r>
              <a:rPr lang="ja-JP" altLang="en-US" sz="2800" dirty="0"/>
              <a:t>のことでは無く</a:t>
            </a:r>
          </a:p>
          <a:p>
            <a:r>
              <a:rPr lang="ja-JP" altLang="en-US" sz="2800" dirty="0"/>
              <a:t>災害をもまた</a:t>
            </a:r>
            <a:r>
              <a:rPr lang="ja-JP" altLang="en-US" sz="2800" dirty="0">
                <a:solidFill>
                  <a:srgbClr val="FF0000"/>
                </a:solidFill>
              </a:rPr>
              <a:t>受け入れて前に進む</a:t>
            </a:r>
            <a:r>
              <a:rPr lang="ja-JP" altLang="en-US" sz="2800" dirty="0"/>
              <a:t>（生きる努力）</a:t>
            </a:r>
          </a:p>
          <a:p>
            <a:r>
              <a:rPr lang="ja-JP" altLang="en-US" sz="2800" dirty="0"/>
              <a:t>「災難に遭う時節は災難に遭うがよく候」</a:t>
            </a:r>
          </a:p>
          <a:p>
            <a:r>
              <a:rPr lang="ja-JP" altLang="en-US" sz="2800" dirty="0"/>
              <a:t>大災害がやって来ることからは逃れられぬこと</a:t>
            </a:r>
          </a:p>
          <a:p>
            <a:r>
              <a:rPr lang="ja-JP" altLang="en-US" sz="2800" dirty="0"/>
              <a:t>ならば！</a:t>
            </a:r>
          </a:p>
          <a:p>
            <a:r>
              <a:rPr lang="ja-JP" altLang="en-US" sz="2800" dirty="0">
                <a:solidFill>
                  <a:srgbClr val="FF6600"/>
                </a:solidFill>
              </a:rPr>
              <a:t>防災をやってみようとチャレンジするなら</a:t>
            </a:r>
            <a:br>
              <a:rPr lang="ja-JP" altLang="en-US" sz="2800" dirty="0">
                <a:solidFill>
                  <a:srgbClr val="FF6600"/>
                </a:solidFill>
              </a:rPr>
            </a:br>
            <a:r>
              <a:rPr lang="ja-JP" altLang="en-US" sz="2800" dirty="0">
                <a:solidFill>
                  <a:srgbClr val="FF6600"/>
                </a:solidFill>
              </a:rPr>
              <a:t>　　　　　　防災に真剣にチャレンジしてみるがよく候</a:t>
            </a:r>
          </a:p>
          <a:p>
            <a:r>
              <a:rPr lang="ja-JP" altLang="en-US" sz="2800" dirty="0"/>
              <a:t>そうすれば・・・</a:t>
            </a:r>
          </a:p>
          <a:p>
            <a:r>
              <a:rPr lang="ja-JP" altLang="en-US" sz="2800" dirty="0">
                <a:solidFill>
                  <a:srgbClr val="FF0000"/>
                </a:solidFill>
              </a:rPr>
              <a:t>みんなで取り組んでみる中で</a:t>
            </a:r>
            <a:br>
              <a:rPr lang="ja-JP" altLang="en-US" sz="2800" dirty="0">
                <a:solidFill>
                  <a:srgbClr val="FF0000"/>
                </a:solidFill>
              </a:rPr>
            </a:br>
            <a:r>
              <a:rPr lang="ja-JP" altLang="en-US" sz="2800" dirty="0">
                <a:solidFill>
                  <a:srgbClr val="FF0000"/>
                </a:solidFill>
              </a:rPr>
              <a:t>　　歓びあう日々を一緒に送るがよく候</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736309"/>
            <a:ext cx="2160240" cy="2000784"/>
          </a:xfrm>
          <a:prstGeom prst="rect">
            <a:avLst/>
          </a:prstGeom>
        </p:spPr>
      </p:pic>
      <p:sp>
        <p:nvSpPr>
          <p:cNvPr id="5" name="左矢印 4"/>
          <p:cNvSpPr/>
          <p:nvPr/>
        </p:nvSpPr>
        <p:spPr bwMode="auto">
          <a:xfrm>
            <a:off x="6974437" y="692696"/>
            <a:ext cx="1675845" cy="720080"/>
          </a:xfrm>
          <a:prstGeom prst="leftArrow">
            <a:avLst/>
          </a:prstGeom>
          <a:solidFill>
            <a:srgbClr val="FF0000"/>
          </a:solidFill>
          <a:ln w="9525">
            <a:noFill/>
            <a:miter lim="800000"/>
            <a:headEnd/>
            <a:tailEnd/>
          </a:ln>
          <a:effectLst/>
        </p:spPr>
        <p:txBody>
          <a:bodyPr wrap="none" rtlCol="0" anchor="ctr"/>
          <a:lstStyle/>
          <a:p>
            <a:pPr algn="ctr"/>
            <a:r>
              <a:rPr kumimoji="1" lang="ja-JP" altLang="en-US" dirty="0">
                <a:solidFill>
                  <a:srgbClr val="FFFF00"/>
                </a:solidFill>
                <a:latin typeface="AR P悠々ゴシック体E" panose="040B0900000000000000" pitchFamily="50" charset="-128"/>
                <a:ea typeface="AR P悠々ゴシック体E" panose="040B0900000000000000" pitchFamily="50" charset="-128"/>
              </a:rPr>
              <a:t>努力すること</a:t>
            </a:r>
          </a:p>
        </p:txBody>
      </p:sp>
    </p:spTree>
    <p:extLst>
      <p:ext uri="{BB962C8B-B14F-4D97-AF65-F5344CB8AC3E}">
        <p14:creationId xmlns:p14="http://schemas.microsoft.com/office/powerpoint/2010/main" val="1867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randombar(horizont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処理 6"/>
          <p:cNvSpPr/>
          <p:nvPr/>
        </p:nvSpPr>
        <p:spPr bwMode="auto">
          <a:xfrm>
            <a:off x="3995936" y="5157192"/>
            <a:ext cx="2664296" cy="504056"/>
          </a:xfrm>
          <a:prstGeom prst="flowChartProcess">
            <a:avLst/>
          </a:prstGeom>
          <a:solidFill>
            <a:srgbClr val="FFFF00">
              <a:alpha val="75000"/>
            </a:srgbClr>
          </a:solidFill>
          <a:ln w="9525">
            <a:noFill/>
            <a:miter lim="800000"/>
            <a:headEnd/>
            <a:tailEnd/>
          </a:ln>
          <a:effectLst/>
        </p:spPr>
        <p:txBody>
          <a:bodyPr wrap="none" rtlCol="0" anchor="ctr"/>
          <a:lstStyle/>
          <a:p>
            <a:pPr algn="ctr"/>
            <a:endParaRPr kumimoji="1" lang="ja-JP" altLang="en-US"/>
          </a:p>
        </p:txBody>
      </p:sp>
      <p:sp>
        <p:nvSpPr>
          <p:cNvPr id="3" name="コンテンツ プレースホルダー 2"/>
          <p:cNvSpPr>
            <a:spLocks noGrp="1"/>
          </p:cNvSpPr>
          <p:nvPr>
            <p:ph idx="1"/>
          </p:nvPr>
        </p:nvSpPr>
        <p:spPr>
          <a:xfrm>
            <a:off x="457200" y="908720"/>
            <a:ext cx="8556476" cy="5217443"/>
          </a:xfrm>
        </p:spPr>
        <p:txBody>
          <a:bodyPr/>
          <a:lstStyle/>
          <a:p>
            <a:r>
              <a:rPr lang="ja-JP" altLang="en-US" sz="2800" dirty="0"/>
              <a:t>災害に勝ちたい、災害に負けない</a:t>
            </a:r>
            <a:br>
              <a:rPr lang="ja-JP" altLang="en-US" sz="2800" dirty="0"/>
            </a:br>
            <a:r>
              <a:rPr lang="ja-JP" altLang="en-US" sz="2800" dirty="0"/>
              <a:t>　　　しかし災害に負けるときもある</a:t>
            </a:r>
          </a:p>
          <a:p>
            <a:r>
              <a:rPr lang="ja-JP" altLang="en-US" sz="2800" dirty="0"/>
              <a:t>しかし、それでも「</a:t>
            </a:r>
            <a:r>
              <a:rPr lang="ja-JP" altLang="en-US" sz="2800" dirty="0">
                <a:solidFill>
                  <a:srgbClr val="008000"/>
                </a:solidFill>
              </a:rPr>
              <a:t>やってみよう！</a:t>
            </a:r>
            <a:r>
              <a:rPr lang="ja-JP" altLang="en-US" sz="2800" dirty="0"/>
              <a:t>」</a:t>
            </a:r>
          </a:p>
          <a:p>
            <a:r>
              <a:rPr lang="ja-JP" altLang="en-US" sz="2800" dirty="0"/>
              <a:t>結果、あなたが無事でいてくれたら「</a:t>
            </a:r>
            <a:r>
              <a:rPr lang="ja-JP" altLang="en-US" sz="2800" dirty="0">
                <a:solidFill>
                  <a:srgbClr val="FF0000"/>
                </a:solidFill>
              </a:rPr>
              <a:t>私はうれしい</a:t>
            </a:r>
            <a:r>
              <a:rPr lang="ja-JP" altLang="en-US" sz="2800" dirty="0"/>
              <a:t>」</a:t>
            </a:r>
          </a:p>
          <a:p>
            <a:r>
              <a:rPr lang="ja-JP" altLang="en-US" sz="2800" dirty="0"/>
              <a:t>自分はそのうれしさの為に</a:t>
            </a:r>
            <a:r>
              <a:rPr lang="ja-JP" altLang="en-US" sz="2800" dirty="0">
                <a:solidFill>
                  <a:srgbClr val="FF0000"/>
                </a:solidFill>
              </a:rPr>
              <a:t>防災に努力するだけのこと</a:t>
            </a:r>
          </a:p>
          <a:p>
            <a:r>
              <a:rPr lang="ja-JP" altLang="en-US" sz="2800" dirty="0"/>
              <a:t>自分が歓びに感じる今この「</a:t>
            </a:r>
            <a:r>
              <a:rPr lang="ja-JP" altLang="en-US" sz="2800" dirty="0">
                <a:solidFill>
                  <a:srgbClr val="FF0000"/>
                </a:solidFill>
              </a:rPr>
              <a:t>瞬間</a:t>
            </a:r>
            <a:r>
              <a:rPr lang="ja-JP" altLang="en-US" sz="2800" dirty="0"/>
              <a:t>」を、自分の大切な人も一緒に歓びに感じてくれると尚うれしい</a:t>
            </a:r>
          </a:p>
          <a:p>
            <a:pPr lvl="1"/>
            <a:r>
              <a:rPr lang="ja-JP" altLang="en-US" sz="2400" dirty="0"/>
              <a:t>「瞬間」とは、無常という抽象的で遠い時の流れを意識せずとも煌めく具体的な生の時間のこと</a:t>
            </a:r>
          </a:p>
          <a:p>
            <a:r>
              <a:rPr kumimoji="1" lang="ja-JP" altLang="en-US" sz="2800" dirty="0"/>
              <a:t>その瞬間々の刹那を「</a:t>
            </a:r>
            <a:r>
              <a:rPr kumimoji="1" lang="ja-JP" altLang="en-US" sz="2800" dirty="0">
                <a:solidFill>
                  <a:srgbClr val="FF0000"/>
                </a:solidFill>
              </a:rPr>
              <a:t>共に生きること</a:t>
            </a:r>
            <a:r>
              <a:rPr kumimoji="1" lang="ja-JP" altLang="en-US" sz="2800" dirty="0"/>
              <a:t>」</a:t>
            </a:r>
          </a:p>
          <a:p>
            <a:r>
              <a:rPr kumimoji="1" lang="ja-JP" altLang="en-US" sz="2800" dirty="0"/>
              <a:t>これが「</a:t>
            </a:r>
            <a:r>
              <a:rPr kumimoji="1" lang="ja-JP" altLang="en-US" sz="2800" dirty="0">
                <a:solidFill>
                  <a:srgbClr val="FF0000"/>
                </a:solidFill>
              </a:rPr>
              <a:t>防災の真理</a:t>
            </a:r>
            <a:r>
              <a:rPr kumimoji="1" lang="ja-JP" altLang="en-US" sz="2800" dirty="0"/>
              <a:t>」です</a:t>
            </a:r>
          </a:p>
        </p:txBody>
      </p:sp>
      <p:sp>
        <p:nvSpPr>
          <p:cNvPr id="2" name="タイトル 1"/>
          <p:cNvSpPr>
            <a:spLocks noGrp="1"/>
          </p:cNvSpPr>
          <p:nvPr>
            <p:ph type="title"/>
          </p:nvPr>
        </p:nvSpPr>
        <p:spPr/>
        <p:txBody>
          <a:bodyPr/>
          <a:lstStyle/>
          <a:p>
            <a:r>
              <a:rPr lang="ja-JP" altLang="en-US" dirty="0"/>
              <a:t>悟りを得る　その２</a:t>
            </a:r>
            <a:endParaRPr kumimoji="1" lang="ja-JP" altLang="en-US" dirty="0"/>
          </a:p>
        </p:txBody>
      </p:sp>
      <p:sp>
        <p:nvSpPr>
          <p:cNvPr id="4" name="左矢印 3"/>
          <p:cNvSpPr/>
          <p:nvPr/>
        </p:nvSpPr>
        <p:spPr bwMode="auto">
          <a:xfrm>
            <a:off x="6660232" y="5013176"/>
            <a:ext cx="1995536" cy="792088"/>
          </a:xfrm>
          <a:prstGeom prst="leftArrow">
            <a:avLst/>
          </a:prstGeom>
          <a:solidFill>
            <a:srgbClr val="FF0000"/>
          </a:solidFill>
          <a:ln w="9525">
            <a:noFill/>
            <a:miter lim="800000"/>
            <a:headEnd/>
            <a:tailEnd/>
          </a:ln>
          <a:effectLst/>
        </p:spPr>
        <p:txBody>
          <a:bodyPr wrap="none" rtlCol="0" anchor="ctr"/>
          <a:lstStyle/>
          <a:p>
            <a:pPr algn="ctr"/>
            <a:r>
              <a:rPr kumimoji="1" lang="ja-JP" altLang="en-US" dirty="0">
                <a:solidFill>
                  <a:srgbClr val="FFFF00"/>
                </a:solidFill>
                <a:latin typeface="AR P悠々ゴシック体E" panose="040B0900000000000000" pitchFamily="50" charset="-128"/>
                <a:ea typeface="AR P悠々ゴシック体E" panose="040B0900000000000000" pitchFamily="50" charset="-128"/>
              </a:rPr>
              <a:t>これが重要！</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1041" y="730287"/>
            <a:ext cx="2342635" cy="1690601"/>
          </a:xfrm>
          <a:prstGeom prst="rect">
            <a:avLst/>
          </a:prstGeom>
        </p:spPr>
      </p:pic>
      <p:sp>
        <p:nvSpPr>
          <p:cNvPr id="5" name="爆発 2 4"/>
          <p:cNvSpPr/>
          <p:nvPr/>
        </p:nvSpPr>
        <p:spPr bwMode="auto">
          <a:xfrm>
            <a:off x="17160" y="85341"/>
            <a:ext cx="8784332" cy="6741368"/>
          </a:xfrm>
          <a:prstGeom prst="irregularSeal2">
            <a:avLst/>
          </a:prstGeom>
          <a:solidFill>
            <a:srgbClr val="FFFF00"/>
          </a:solidFill>
          <a:ln w="9525">
            <a:noFill/>
            <a:miter lim="800000"/>
            <a:headEnd/>
            <a:tailEnd/>
          </a:ln>
          <a:effectLst/>
        </p:spPr>
        <p:txBody>
          <a:bodyPr wrap="none" rtlCol="0" anchor="ctr"/>
          <a:lstStyle/>
          <a:p>
            <a:pPr algn="ctr"/>
            <a:r>
              <a:rPr kumimoji="1" lang="ja-JP" altLang="en-US" sz="6000" dirty="0">
                <a:solidFill>
                  <a:srgbClr val="FF0000"/>
                </a:solidFill>
                <a:effectLst>
                  <a:outerShdw blurRad="38100" dist="38100" dir="2700000" algn="tl">
                    <a:srgbClr val="000000">
                      <a:alpha val="43137"/>
                    </a:srgbClr>
                  </a:outerShdw>
                </a:effectLst>
                <a:latin typeface="AR P悠々ゴシック体E" panose="040B0900000000000000" pitchFamily="50" charset="-128"/>
                <a:ea typeface="AR P悠々ゴシック体E" panose="040B0900000000000000" pitchFamily="50" charset="-128"/>
              </a:rPr>
              <a:t>誰と？</a:t>
            </a:r>
            <a:endParaRPr kumimoji="1" lang="en-US" altLang="ja-JP" sz="6000" dirty="0">
              <a:solidFill>
                <a:srgbClr val="FF0000"/>
              </a:solidFill>
              <a:effectLst>
                <a:outerShdw blurRad="38100" dist="38100" dir="2700000" algn="tl">
                  <a:srgbClr val="000000">
                    <a:alpha val="43137"/>
                  </a:srgbClr>
                </a:outerShdw>
              </a:effectLst>
              <a:latin typeface="AR P悠々ゴシック体E" panose="040B0900000000000000" pitchFamily="50" charset="-128"/>
              <a:ea typeface="AR P悠々ゴシック体E" panose="040B0900000000000000" pitchFamily="50" charset="-128"/>
            </a:endParaRPr>
          </a:p>
          <a:p>
            <a:pPr algn="ctr"/>
            <a:r>
              <a:rPr kumimoji="1" lang="ja-JP" altLang="en-US" sz="5400" dirty="0">
                <a:solidFill>
                  <a:srgbClr val="FF0000"/>
                </a:solidFill>
                <a:effectLst>
                  <a:outerShdw blurRad="38100" dist="38100" dir="2700000" algn="tl">
                    <a:srgbClr val="000000">
                      <a:alpha val="43137"/>
                    </a:srgbClr>
                  </a:outerShdw>
                </a:effectLst>
                <a:latin typeface="AR P悠々ゴシック体E" panose="040B0900000000000000" pitchFamily="50" charset="-128"/>
                <a:ea typeface="AR P悠々ゴシック体E" panose="040B0900000000000000" pitchFamily="50" charset="-128"/>
              </a:rPr>
              <a:t>共に生きるのか？</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0064" y="45289"/>
            <a:ext cx="3001516" cy="2419972"/>
          </a:xfrm>
          <a:prstGeom prst="rect">
            <a:avLst/>
          </a:prstGeom>
        </p:spPr>
      </p:pic>
    </p:spTree>
    <p:extLst>
      <p:ext uri="{BB962C8B-B14F-4D97-AF65-F5344CB8AC3E}">
        <p14:creationId xmlns:p14="http://schemas.microsoft.com/office/powerpoint/2010/main" val="209622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500"/>
                                        <p:tgtEl>
                                          <p:spTgt spid="3">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fill="hold"/>
                                        <p:tgtEl>
                                          <p:spTgt spid="5"/>
                                        </p:tgtEl>
                                        <p:attrNameLst>
                                          <p:attrName>ppt_w</p:attrName>
                                        </p:attrNameLst>
                                      </p:cBhvr>
                                      <p:tavLst>
                                        <p:tav tm="0">
                                          <p:val>
                                            <p:fltVal val="0"/>
                                          </p:val>
                                        </p:tav>
                                        <p:tav tm="100000">
                                          <p:val>
                                            <p:strVal val="#ppt_w"/>
                                          </p:val>
                                        </p:tav>
                                      </p:tavLst>
                                    </p:anim>
                                    <p:anim calcmode="lin" valueType="num">
                                      <p:cBhvr>
                                        <p:cTn id="66" dur="500" fill="hold"/>
                                        <p:tgtEl>
                                          <p:spTgt spid="5"/>
                                        </p:tgtEl>
                                        <p:attrNameLst>
                                          <p:attrName>ppt_h</p:attrName>
                                        </p:attrNameLst>
                                      </p:cBhvr>
                                      <p:tavLst>
                                        <p:tav tm="0">
                                          <p:val>
                                            <p:fltVal val="0"/>
                                          </p:val>
                                        </p:tav>
                                        <p:tav tm="100000">
                                          <p:val>
                                            <p:strVal val="#ppt_h"/>
                                          </p:val>
                                        </p:tav>
                                      </p:tavLst>
                                    </p:anim>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p>
        </p:txBody>
      </p:sp>
      <p:sp>
        <p:nvSpPr>
          <p:cNvPr id="2059" name="Text Box 11"/>
          <p:cNvSpPr txBox="1">
            <a:spLocks noChangeArrowheads="1"/>
          </p:cNvSpPr>
          <p:nvPr/>
        </p:nvSpPr>
        <p:spPr bwMode="auto">
          <a:xfrm>
            <a:off x="323850" y="2348880"/>
            <a:ext cx="8496300" cy="2554545"/>
          </a:xfrm>
          <a:prstGeom prst="rect">
            <a:avLst/>
          </a:prstGeom>
          <a:noFill/>
          <a:ln w="9525">
            <a:noFill/>
            <a:miter lim="800000"/>
            <a:headEnd/>
            <a:tailEnd/>
          </a:ln>
          <a:effectLst/>
        </p:spPr>
        <p:txBody>
          <a:bodyPr>
            <a:spAutoFit/>
            <a:scene3d>
              <a:camera prst="orthographicFront"/>
              <a:lightRig rig="threePt" dir="t"/>
            </a:scene3d>
            <a:sp3d extrusionH="57150">
              <a:extrusionClr>
                <a:schemeClr val="tx1"/>
              </a:extrusionClr>
            </a:sp3d>
          </a:bodyPr>
          <a:lstStyle/>
          <a:p>
            <a:pPr algn="ctr"/>
            <a:r>
              <a:rPr lang="ja-JP" altLang="en-US" sz="8000" dirty="0">
                <a:solidFill>
                  <a:schemeClr val="bg1"/>
                </a:solidFill>
                <a:latin typeface="Times New Roman" pitchFamily="18" charset="0"/>
                <a:ea typeface="HGP創英角ｺﾞｼｯｸUB" pitchFamily="50" charset="-128"/>
              </a:rPr>
              <a:t>当たり前の</a:t>
            </a:r>
          </a:p>
          <a:p>
            <a:pPr algn="ctr"/>
            <a:r>
              <a:rPr lang="ja-JP" altLang="en-US" sz="8000" dirty="0">
                <a:solidFill>
                  <a:srgbClr val="FFFF00"/>
                </a:solidFill>
                <a:latin typeface="Times New Roman" pitchFamily="18" charset="0"/>
                <a:ea typeface="HGP創英角ｺﾞｼｯｸUB" pitchFamily="50" charset="-128"/>
              </a:rPr>
              <a:t>質問をひとつ！</a:t>
            </a:r>
          </a:p>
        </p:txBody>
      </p:sp>
    </p:spTree>
    <p:extLst>
      <p:ext uri="{BB962C8B-B14F-4D97-AF65-F5344CB8AC3E}">
        <p14:creationId xmlns:p14="http://schemas.microsoft.com/office/powerpoint/2010/main" val="385295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fade">
                                      <p:cBhvr>
                                        <p:cTn id="7"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p>
        </p:txBody>
      </p:sp>
      <p:sp>
        <p:nvSpPr>
          <p:cNvPr id="5" name="Text Box 11"/>
          <p:cNvSpPr txBox="1">
            <a:spLocks noChangeArrowheads="1"/>
          </p:cNvSpPr>
          <p:nvPr/>
        </p:nvSpPr>
        <p:spPr bwMode="auto">
          <a:xfrm>
            <a:off x="324172" y="1556792"/>
            <a:ext cx="8496300" cy="2554545"/>
          </a:xfrm>
          <a:prstGeom prst="rect">
            <a:avLst/>
          </a:prstGeom>
          <a:noFill/>
          <a:ln w="9525">
            <a:noFill/>
            <a:miter lim="800000"/>
            <a:headEnd/>
            <a:tailEnd/>
          </a:ln>
          <a:effectLst/>
        </p:spPr>
        <p:txBody>
          <a:bodyPr>
            <a:spAutoFit/>
            <a:scene3d>
              <a:camera prst="orthographicFront"/>
              <a:lightRig rig="threePt" dir="t"/>
            </a:scene3d>
            <a:sp3d extrusionH="57150">
              <a:extrusionClr>
                <a:schemeClr val="tx1"/>
              </a:extrusionClr>
            </a:sp3d>
          </a:bodyPr>
          <a:lstStyle/>
          <a:p>
            <a:pPr algn="ctr"/>
            <a:r>
              <a:rPr lang="ja-JP" altLang="en-US" sz="8000" dirty="0">
                <a:ln w="19050">
                  <a:solidFill>
                    <a:schemeClr val="bg1"/>
                  </a:solidFill>
                </a:ln>
                <a:solidFill>
                  <a:srgbClr val="FF0000"/>
                </a:solidFill>
                <a:latin typeface="Times New Roman" pitchFamily="18" charset="0"/>
                <a:ea typeface="HGP創英角ｺﾞｼｯｸUB" pitchFamily="50" charset="-128"/>
              </a:rPr>
              <a:t>仏教とは</a:t>
            </a:r>
            <a:endParaRPr lang="en-US" altLang="ja-JP" sz="8000" dirty="0">
              <a:ln w="19050">
                <a:solidFill>
                  <a:schemeClr val="bg1"/>
                </a:solidFill>
              </a:ln>
              <a:solidFill>
                <a:srgbClr val="FF0000"/>
              </a:solidFill>
              <a:latin typeface="Times New Roman" pitchFamily="18" charset="0"/>
              <a:ea typeface="HGP創英角ｺﾞｼｯｸUB" pitchFamily="50" charset="-128"/>
            </a:endParaRPr>
          </a:p>
          <a:p>
            <a:pPr algn="ctr"/>
            <a:r>
              <a:rPr lang="ja-JP" altLang="en-US" sz="8000" dirty="0">
                <a:ln w="19050">
                  <a:solidFill>
                    <a:schemeClr val="bg1"/>
                  </a:solidFill>
                </a:ln>
                <a:solidFill>
                  <a:srgbClr val="FF0000"/>
                </a:solidFill>
                <a:latin typeface="Times New Roman" pitchFamily="18" charset="0"/>
                <a:ea typeface="HGP創英角ｺﾞｼｯｸUB" pitchFamily="50" charset="-128"/>
              </a:rPr>
              <a:t>何ですか？</a:t>
            </a:r>
            <a:endParaRPr lang="ja-JP" altLang="en-US" sz="6600" dirty="0">
              <a:solidFill>
                <a:schemeClr val="bg1"/>
              </a:solidFill>
              <a:latin typeface="Times New Roman" pitchFamily="18" charset="0"/>
              <a:ea typeface="HGP創英角ｺﾞｼｯｸUB"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39" y="229620"/>
            <a:ext cx="2201625" cy="2534681"/>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186" y="1988840"/>
            <a:ext cx="1769814" cy="2099485"/>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115800"/>
            <a:ext cx="1920443" cy="2210961"/>
          </a:xfrm>
          <a:prstGeom prst="rect">
            <a:avLst/>
          </a:prstGeom>
        </p:spPr>
      </p:pic>
      <p:sp>
        <p:nvSpPr>
          <p:cNvPr id="8" name="Text Box 11"/>
          <p:cNvSpPr txBox="1">
            <a:spLocks noChangeArrowheads="1"/>
          </p:cNvSpPr>
          <p:nvPr/>
        </p:nvSpPr>
        <p:spPr bwMode="auto">
          <a:xfrm>
            <a:off x="324172" y="3984345"/>
            <a:ext cx="8496300" cy="2123658"/>
          </a:xfrm>
          <a:prstGeom prst="rect">
            <a:avLst/>
          </a:prstGeom>
          <a:noFill/>
          <a:ln w="9525">
            <a:noFill/>
            <a:miter lim="800000"/>
            <a:headEnd/>
            <a:tailEnd/>
          </a:ln>
          <a:effectLst/>
        </p:spPr>
        <p:txBody>
          <a:bodyPr>
            <a:spAutoFit/>
            <a:scene3d>
              <a:camera prst="orthographicFront"/>
              <a:lightRig rig="threePt" dir="t"/>
            </a:scene3d>
            <a:sp3d extrusionH="57150">
              <a:extrusionClr>
                <a:schemeClr val="tx1"/>
              </a:extrusionClr>
            </a:sp3d>
          </a:bodyPr>
          <a:lstStyle/>
          <a:p>
            <a:pPr algn="ctr"/>
            <a:r>
              <a:rPr lang="ja-JP" altLang="en-US" sz="6600" dirty="0">
                <a:solidFill>
                  <a:schemeClr val="bg1"/>
                </a:solidFill>
                <a:latin typeface="Times New Roman" pitchFamily="18" charset="0"/>
                <a:ea typeface="HGP創英角ｺﾞｼｯｸUB" pitchFamily="50" charset="-128"/>
              </a:rPr>
              <a:t>あなたは「</a:t>
            </a:r>
            <a:r>
              <a:rPr lang="ja-JP" altLang="en-US" sz="6600" dirty="0">
                <a:solidFill>
                  <a:srgbClr val="FFFF00"/>
                </a:solidFill>
                <a:latin typeface="Times New Roman" pitchFamily="18" charset="0"/>
                <a:ea typeface="HGP創英角ｺﾞｼｯｸUB" pitchFamily="50" charset="-128"/>
              </a:rPr>
              <a:t>ひと言</a:t>
            </a:r>
            <a:r>
              <a:rPr lang="ja-JP" altLang="en-US" sz="6600" dirty="0">
                <a:solidFill>
                  <a:schemeClr val="bg1"/>
                </a:solidFill>
                <a:latin typeface="Times New Roman" pitchFamily="18" charset="0"/>
                <a:ea typeface="HGP創英角ｺﾞｼｯｸUB" pitchFamily="50" charset="-128"/>
              </a:rPr>
              <a:t>」で</a:t>
            </a:r>
            <a:endParaRPr lang="en-US" altLang="ja-JP" sz="6600" dirty="0">
              <a:solidFill>
                <a:schemeClr val="bg1"/>
              </a:solidFill>
              <a:latin typeface="Times New Roman" pitchFamily="18" charset="0"/>
              <a:ea typeface="HGP創英角ｺﾞｼｯｸUB" pitchFamily="50" charset="-128"/>
            </a:endParaRPr>
          </a:p>
          <a:p>
            <a:pPr algn="ctr"/>
            <a:r>
              <a:rPr lang="ja-JP" altLang="en-US" sz="6600" dirty="0">
                <a:solidFill>
                  <a:schemeClr val="bg1"/>
                </a:solidFill>
                <a:latin typeface="Times New Roman" pitchFamily="18" charset="0"/>
                <a:ea typeface="HGP創英角ｺﾞｼｯｸUB" pitchFamily="50" charset="-128"/>
              </a:rPr>
              <a:t>説明できますか？</a:t>
            </a:r>
          </a:p>
        </p:txBody>
      </p:sp>
    </p:spTree>
    <p:extLst>
      <p:ext uri="{BB962C8B-B14F-4D97-AF65-F5344CB8AC3E}">
        <p14:creationId xmlns:p14="http://schemas.microsoft.com/office/powerpoint/2010/main" val="198545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par>
                          <p:cTn id="21" fill="hold">
                            <p:stCondLst>
                              <p:cond delay="1000"/>
                            </p:stCondLst>
                            <p:childTnLst>
                              <p:par>
                                <p:cTn id="22" presetID="16" presetClass="entr" presetSubtype="2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9144000" cy="6858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ja-JP" altLang="en-US" dirty="0"/>
          </a:p>
        </p:txBody>
      </p:sp>
      <p:sp>
        <p:nvSpPr>
          <p:cNvPr id="5" name="Text Box 11"/>
          <p:cNvSpPr txBox="1">
            <a:spLocks noChangeArrowheads="1"/>
          </p:cNvSpPr>
          <p:nvPr/>
        </p:nvSpPr>
        <p:spPr bwMode="auto">
          <a:xfrm>
            <a:off x="395536" y="1700808"/>
            <a:ext cx="8496300" cy="3785652"/>
          </a:xfrm>
          <a:prstGeom prst="rect">
            <a:avLst/>
          </a:prstGeom>
          <a:noFill/>
          <a:ln w="9525">
            <a:noFill/>
            <a:miter lim="800000"/>
            <a:headEnd/>
            <a:tailEnd/>
          </a:ln>
          <a:effectLst/>
        </p:spPr>
        <p:txBody>
          <a:bodyPr>
            <a:spAutoFit/>
            <a:scene3d>
              <a:camera prst="orthographicFront"/>
              <a:lightRig rig="threePt" dir="t"/>
            </a:scene3d>
            <a:sp3d extrusionH="57150">
              <a:extrusionClr>
                <a:schemeClr val="tx1"/>
              </a:extrusionClr>
            </a:sp3d>
          </a:bodyPr>
          <a:lstStyle/>
          <a:p>
            <a:pPr algn="ctr"/>
            <a:r>
              <a:rPr lang="ja-JP" altLang="en-US" sz="12000" dirty="0">
                <a:ln w="19050">
                  <a:solidFill>
                    <a:schemeClr val="bg1"/>
                  </a:solidFill>
                </a:ln>
                <a:solidFill>
                  <a:srgbClr val="FF0000"/>
                </a:solidFill>
                <a:latin typeface="Times New Roman" pitchFamily="18" charset="0"/>
                <a:ea typeface="HGP創英角ｺﾞｼｯｸUB" pitchFamily="50" charset="-128"/>
              </a:rPr>
              <a:t>仏教とは</a:t>
            </a:r>
          </a:p>
          <a:p>
            <a:pPr algn="ctr"/>
            <a:r>
              <a:rPr lang="ja-JP" altLang="en-US" sz="12000" dirty="0">
                <a:ln w="19050">
                  <a:solidFill>
                    <a:schemeClr val="bg1"/>
                  </a:solidFill>
                </a:ln>
                <a:solidFill>
                  <a:srgbClr val="FF0000"/>
                </a:solidFill>
                <a:latin typeface="Times New Roman" pitchFamily="18" charset="0"/>
                <a:ea typeface="HGP創英角ｺﾞｼｯｸUB" pitchFamily="50" charset="-128"/>
              </a:rPr>
              <a:t>何か？</a:t>
            </a:r>
            <a:endParaRPr lang="ja-JP" altLang="en-US" sz="12000" dirty="0">
              <a:solidFill>
                <a:schemeClr val="bg1"/>
              </a:solidFill>
              <a:latin typeface="Times New Roman" pitchFamily="18" charset="0"/>
              <a:ea typeface="HGP創英角ｺﾞｼｯｸUB" pitchFamily="50" charset="-128"/>
            </a:endParaRPr>
          </a:p>
        </p:txBody>
      </p:sp>
    </p:spTree>
    <p:extLst>
      <p:ext uri="{BB962C8B-B14F-4D97-AF65-F5344CB8AC3E}">
        <p14:creationId xmlns:p14="http://schemas.microsoft.com/office/powerpoint/2010/main" val="32297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423956" y="918280"/>
            <a:ext cx="3583032" cy="584775"/>
          </a:xfrm>
          <a:prstGeom prst="rect">
            <a:avLst/>
          </a:prstGeom>
          <a:noFill/>
        </p:spPr>
        <p:txBody>
          <a:bodyPr wrap="none" rtlCol="0">
            <a:spAutoFit/>
          </a:bodyPr>
          <a:lstStyle/>
          <a:p>
            <a:pPr algn="ctr"/>
            <a:r>
              <a:rPr lang="ja-JP" altLang="en-US" sz="3200" dirty="0"/>
              <a:t>「</a:t>
            </a:r>
            <a:r>
              <a:rPr lang="ja-JP" altLang="en-US" sz="3200" dirty="0">
                <a:solidFill>
                  <a:srgbClr val="FF0000"/>
                </a:solidFill>
              </a:rPr>
              <a:t>執着を離れること</a:t>
            </a:r>
            <a:r>
              <a:rPr lang="ja-JP" altLang="en-US" sz="3200" dirty="0"/>
              <a:t>」</a:t>
            </a:r>
            <a:endParaRPr lang="en-US" altLang="ja-JP" sz="3200" dirty="0"/>
          </a:p>
        </p:txBody>
      </p:sp>
      <p:sp>
        <p:nvSpPr>
          <p:cNvPr id="2" name="タイトル 1"/>
          <p:cNvSpPr>
            <a:spLocks noGrp="1"/>
          </p:cNvSpPr>
          <p:nvPr>
            <p:ph type="title"/>
          </p:nvPr>
        </p:nvSpPr>
        <p:spPr/>
        <p:txBody>
          <a:bodyPr/>
          <a:lstStyle/>
          <a:p>
            <a:r>
              <a:rPr kumimoji="1" lang="ja-JP" altLang="en-US" dirty="0"/>
              <a:t>仏教とは「ひと言で云えるんです！」</a:t>
            </a:r>
          </a:p>
        </p:txBody>
      </p:sp>
      <p:sp>
        <p:nvSpPr>
          <p:cNvPr id="3" name="コンテンツ プレースホルダー 2"/>
          <p:cNvSpPr>
            <a:spLocks noGrp="1"/>
          </p:cNvSpPr>
          <p:nvPr>
            <p:ph idx="1"/>
          </p:nvPr>
        </p:nvSpPr>
        <p:spPr>
          <a:xfrm>
            <a:off x="457200" y="908720"/>
            <a:ext cx="8507288" cy="5217443"/>
          </a:xfrm>
        </p:spPr>
        <p:txBody>
          <a:bodyPr/>
          <a:lstStyle/>
          <a:p>
            <a:r>
              <a:rPr kumimoji="1" lang="ja-JP" altLang="en-US" dirty="0"/>
              <a:t>仏教とは</a:t>
            </a:r>
          </a:p>
          <a:p>
            <a:r>
              <a:rPr lang="ja-JP" altLang="en-US" dirty="0"/>
              <a:t>煩悩（欲）から離れることで</a:t>
            </a:r>
          </a:p>
          <a:p>
            <a:r>
              <a:rPr lang="ja-JP" altLang="en-US" dirty="0"/>
              <a:t>「</a:t>
            </a:r>
            <a:r>
              <a:rPr lang="ja-JP" altLang="en-US" dirty="0">
                <a:solidFill>
                  <a:srgbClr val="008000"/>
                </a:solidFill>
              </a:rPr>
              <a:t>悟り（仏果）を得る</a:t>
            </a:r>
            <a:r>
              <a:rPr lang="ja-JP" altLang="en-US" dirty="0"/>
              <a:t>」</a:t>
            </a:r>
          </a:p>
          <a:p>
            <a:r>
              <a:rPr kumimoji="1" lang="ja-JP" altLang="en-US" dirty="0"/>
              <a:t>ところが「</a:t>
            </a:r>
            <a:r>
              <a:rPr kumimoji="1" lang="ja-JP" altLang="en-US" dirty="0">
                <a:solidFill>
                  <a:srgbClr val="0070C0"/>
                </a:solidFill>
              </a:rPr>
              <a:t>疑問</a:t>
            </a:r>
            <a:r>
              <a:rPr kumimoji="1" lang="ja-JP" altLang="en-US" dirty="0"/>
              <a:t>」が生じる！</a:t>
            </a:r>
          </a:p>
          <a:p>
            <a:r>
              <a:rPr lang="ja-JP" altLang="en-US" dirty="0">
                <a:solidFill>
                  <a:srgbClr val="7030A0"/>
                </a:solidFill>
              </a:rPr>
              <a:t>災害から「生き残りたい」「生きぬきたい」</a:t>
            </a:r>
          </a:p>
          <a:p>
            <a:r>
              <a:rPr lang="ja-JP" altLang="en-US" dirty="0"/>
              <a:t>これを「</a:t>
            </a:r>
            <a:r>
              <a:rPr lang="ja-JP" altLang="en-US" dirty="0">
                <a:solidFill>
                  <a:srgbClr val="7030A0"/>
                </a:solidFill>
              </a:rPr>
              <a:t>欲</a:t>
            </a:r>
            <a:r>
              <a:rPr lang="ja-JP" altLang="en-US" dirty="0"/>
              <a:t>」と捉えるならば</a:t>
            </a:r>
            <a:endParaRPr lang="en-US" altLang="ja-JP" dirty="0"/>
          </a:p>
          <a:p>
            <a:r>
              <a:rPr lang="ja-JP" altLang="en-US" dirty="0"/>
              <a:t>防災は「</a:t>
            </a:r>
            <a:r>
              <a:rPr lang="ja-JP" altLang="en-US" dirty="0">
                <a:solidFill>
                  <a:srgbClr val="FF0000"/>
                </a:solidFill>
              </a:rPr>
              <a:t>執着の極地</a:t>
            </a:r>
            <a:r>
              <a:rPr lang="ja-JP" altLang="en-US" dirty="0"/>
              <a:t>」となるが？</a:t>
            </a:r>
          </a:p>
          <a:p>
            <a:r>
              <a:rPr lang="ja-JP" altLang="en-US" dirty="0"/>
              <a:t>どうなんだろう？</a:t>
            </a:r>
            <a:r>
              <a:rPr lang="ja-JP" altLang="en-US" dirty="0">
                <a:solidFill>
                  <a:srgbClr val="0070C0"/>
                </a:solidFill>
              </a:rPr>
              <a:t>←この部分が大議論</a:t>
            </a:r>
          </a:p>
          <a:p>
            <a:r>
              <a:rPr lang="ja-JP" altLang="en-US" dirty="0"/>
              <a:t>ヒントは「</a:t>
            </a:r>
            <a:r>
              <a:rPr lang="ja-JP" altLang="en-US" dirty="0">
                <a:solidFill>
                  <a:srgbClr val="008000"/>
                </a:solidFill>
              </a:rPr>
              <a:t>禅僧・良寛さま</a:t>
            </a:r>
            <a:r>
              <a:rPr lang="ja-JP" altLang="en-US" dirty="0"/>
              <a:t>」の言葉から！</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548680"/>
            <a:ext cx="2746217" cy="261233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976" y="641284"/>
            <a:ext cx="2564616" cy="251973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698" y="3377043"/>
            <a:ext cx="2965144" cy="2965144"/>
          </a:xfrm>
          <a:prstGeom prst="rect">
            <a:avLst/>
          </a:prstGeom>
        </p:spPr>
      </p:pic>
      <p:sp>
        <p:nvSpPr>
          <p:cNvPr id="9" name="円/楕円 8"/>
          <p:cNvSpPr/>
          <p:nvPr/>
        </p:nvSpPr>
        <p:spPr bwMode="auto">
          <a:xfrm>
            <a:off x="1558008" y="728421"/>
            <a:ext cx="5472608" cy="5472608"/>
          </a:xfrm>
          <a:prstGeom prst="ellipse">
            <a:avLst/>
          </a:prstGeom>
          <a:solidFill>
            <a:srgbClr val="FF0000"/>
          </a:solidFill>
          <a:ln w="9525">
            <a:noFill/>
            <a:miter lim="800000"/>
            <a:headEnd/>
            <a:tailEnd/>
          </a:ln>
          <a:effectLst/>
        </p:spPr>
        <p:txBody>
          <a:bodyPr wrap="none" rtlCol="0" anchor="ctr"/>
          <a:lstStyle/>
          <a:p>
            <a:pPr algn="ctr"/>
            <a:r>
              <a:rPr kumimoji="1" lang="ja-JP" altLang="en-US" sz="6000" dirty="0">
                <a:solidFill>
                  <a:schemeClr val="bg1"/>
                </a:solidFill>
                <a:latin typeface="AR P悠々ゴシック体E" panose="040B0900000000000000" pitchFamily="50" charset="-128"/>
                <a:ea typeface="AR P悠々ゴシック体E" panose="040B0900000000000000" pitchFamily="50" charset="-128"/>
              </a:rPr>
              <a:t>仏教とは</a:t>
            </a:r>
          </a:p>
          <a:p>
            <a:pPr algn="ctr"/>
            <a:r>
              <a:rPr kumimoji="1" lang="ja-JP" altLang="en-US" sz="6000" dirty="0">
                <a:solidFill>
                  <a:srgbClr val="FFFF00"/>
                </a:solidFill>
                <a:latin typeface="AR P悠々ゴシック体E" panose="040B0900000000000000" pitchFamily="50" charset="-128"/>
                <a:ea typeface="AR P悠々ゴシック体E" panose="040B0900000000000000" pitchFamily="50" charset="-128"/>
              </a:rPr>
              <a:t>執着を</a:t>
            </a:r>
          </a:p>
          <a:p>
            <a:pPr algn="ctr"/>
            <a:r>
              <a:rPr kumimoji="1" lang="ja-JP" altLang="en-US" sz="6000" dirty="0">
                <a:solidFill>
                  <a:srgbClr val="FFFF00"/>
                </a:solidFill>
                <a:latin typeface="AR P悠々ゴシック体E" panose="040B0900000000000000" pitchFamily="50" charset="-128"/>
                <a:ea typeface="AR P悠々ゴシック体E" panose="040B0900000000000000" pitchFamily="50" charset="-128"/>
              </a:rPr>
              <a:t>離れること！</a:t>
            </a:r>
          </a:p>
        </p:txBody>
      </p:sp>
    </p:spTree>
    <p:extLst>
      <p:ext uri="{BB962C8B-B14F-4D97-AF65-F5344CB8AC3E}">
        <p14:creationId xmlns:p14="http://schemas.microsoft.com/office/powerpoint/2010/main" val="26518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par>
                                <p:cTn id="46" presetID="1" presetClass="exit" presetSubtype="0" fill="hold" nodeType="withEffect">
                                  <p:stCondLst>
                                    <p:cond delay="0"/>
                                  </p:stCondLst>
                                  <p:childTnLst>
                                    <p:set>
                                      <p:cBhvr>
                                        <p:cTn id="47" dur="1" fill="hold">
                                          <p:stCondLst>
                                            <p:cond delay="0"/>
                                          </p:stCondLst>
                                        </p:cTn>
                                        <p:tgtEl>
                                          <p:spTgt spid="4"/>
                                        </p:tgtEl>
                                        <p:attrNameLst>
                                          <p:attrName>style.visibility</p:attrName>
                                        </p:attrNameLst>
                                      </p:cBhvr>
                                      <p:to>
                                        <p:strVal val="hidden"/>
                                      </p:to>
                                    </p:set>
                                  </p:childTnLst>
                                </p:cTn>
                              </p:par>
                              <p:par>
                                <p:cTn id="48" presetID="14" presetClass="entr" presetSubtype="1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5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500"/>
                                        <p:tgtEl>
                                          <p:spTgt spid="3">
                                            <p:txEl>
                                              <p:pRg st="8" end="8"/>
                                            </p:txEl>
                                          </p:spTgt>
                                        </p:tgtEl>
                                      </p:cBhvr>
                                    </p:animEffect>
                                  </p:childTnLst>
                                </p:cTn>
                              </p:par>
                              <p:par>
                                <p:cTn id="71" presetID="53" presetClass="entr" presetSubtype="16"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良寛和尚　その１</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a:t>1828</a:t>
            </a:r>
            <a:r>
              <a:rPr lang="ja-JP" altLang="en-US" sz="2800" dirty="0"/>
              <a:t>年の冬、良寛さま７１歳の時</a:t>
            </a:r>
          </a:p>
          <a:p>
            <a:r>
              <a:rPr lang="ja-JP" altLang="en-US" sz="2800" dirty="0"/>
              <a:t>住んでいた新潟三条で大地震発生</a:t>
            </a:r>
          </a:p>
          <a:p>
            <a:r>
              <a:rPr lang="en-US" altLang="ja-JP" sz="2800" dirty="0"/>
              <a:t>1500</a:t>
            </a:r>
            <a:r>
              <a:rPr lang="ja-JP" altLang="en-US" sz="2800" dirty="0"/>
              <a:t>人以上の死者が出る</a:t>
            </a:r>
          </a:p>
          <a:p>
            <a:r>
              <a:rPr lang="ja-JP" altLang="en-US" sz="2800" dirty="0"/>
              <a:t>さいわい良寛さま自身には被害はなかった</a:t>
            </a:r>
          </a:p>
          <a:p>
            <a:r>
              <a:rPr lang="ja-JP" altLang="en-US" sz="2800" dirty="0"/>
              <a:t>子供を亡くした友人の酒造家・山田杜皐</a:t>
            </a:r>
            <a:r>
              <a:rPr lang="en-US" altLang="ja-JP" sz="2800" dirty="0"/>
              <a:t>(</a:t>
            </a:r>
            <a:r>
              <a:rPr lang="ja-JP" altLang="en-US" sz="2800" dirty="0"/>
              <a:t>とこう</a:t>
            </a:r>
            <a:r>
              <a:rPr lang="en-US" altLang="ja-JP" sz="2800" dirty="0"/>
              <a:t>)</a:t>
            </a:r>
            <a:r>
              <a:rPr lang="ja-JP" altLang="en-US" sz="2800" dirty="0"/>
              <a:t>に見舞い状を送る</a:t>
            </a:r>
          </a:p>
          <a:p>
            <a:r>
              <a:rPr lang="ja-JP" altLang="en-US" sz="2800" dirty="0">
                <a:solidFill>
                  <a:srgbClr val="008000"/>
                </a:solidFill>
              </a:rPr>
              <a:t>「地震は信に大変に候。野僧草庵は何事もなく、親類中死人もなくめでたく存じ候。うちつけに、死</a:t>
            </a:r>
            <a:r>
              <a:rPr lang="ja-JP" altLang="en-US" sz="2800" dirty="0" err="1">
                <a:solidFill>
                  <a:srgbClr val="008000"/>
                </a:solidFill>
              </a:rPr>
              <a:t>なば</a:t>
            </a:r>
            <a:r>
              <a:rPr lang="ja-JP" altLang="en-US" sz="2800" dirty="0">
                <a:solidFill>
                  <a:srgbClr val="008000"/>
                </a:solidFill>
              </a:rPr>
              <a:t>死なずに永らえて、かかる憂きめを見るがわびしさ」</a:t>
            </a:r>
          </a:p>
          <a:p>
            <a:r>
              <a:rPr lang="ja-JP" altLang="en-US" sz="2800" dirty="0"/>
              <a:t>生き長らえた為に、こういうひどい目を見るのが辛いという気持ちを示した後、次の言葉が出てきます </a:t>
            </a:r>
            <a:endParaRPr kumimoji="1" lang="ja-JP" altLang="en-US" sz="28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916832"/>
            <a:ext cx="6768752" cy="4507989"/>
          </a:xfrm>
          <a:prstGeom prst="rect">
            <a:avLst/>
          </a:prstGeom>
          <a:ln>
            <a:noFill/>
          </a:ln>
          <a:effectLst>
            <a:softEdge rad="112500"/>
          </a:effec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220" y="748798"/>
            <a:ext cx="2754824" cy="1856063"/>
          </a:xfrm>
          <a:prstGeom prst="rect">
            <a:avLst/>
          </a:prstGeom>
          <a:ln>
            <a:noFill/>
          </a:ln>
          <a:effectLst>
            <a:softEdge rad="112500"/>
          </a:effec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748798"/>
            <a:ext cx="6984865" cy="2200233"/>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427" y="287160"/>
            <a:ext cx="2205736" cy="2205736"/>
          </a:xfrm>
          <a:prstGeom prst="rect">
            <a:avLst/>
          </a:prstGeom>
        </p:spPr>
      </p:pic>
    </p:spTree>
    <p:extLst>
      <p:ext uri="{BB962C8B-B14F-4D97-AF65-F5344CB8AC3E}">
        <p14:creationId xmlns:p14="http://schemas.microsoft.com/office/powerpoint/2010/main" val="250650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2" presetClass="exit" presetSubtype="4" fill="hold" nodeType="withEffect">
                                  <p:stCondLst>
                                    <p:cond delay="0"/>
                                  </p:stCondLst>
                                  <p:childTnLst>
                                    <p:anim calcmode="lin" valueType="num">
                                      <p:cBhvr additive="base">
                                        <p:cTn id="29" dur="500"/>
                                        <p:tgtEl>
                                          <p:spTgt spid="4"/>
                                        </p:tgtEl>
                                        <p:attrNameLst>
                                          <p:attrName>ppt_x</p:attrName>
                                        </p:attrNameLst>
                                      </p:cBhvr>
                                      <p:tavLst>
                                        <p:tav tm="0">
                                          <p:val>
                                            <p:strVal val="ppt_x"/>
                                          </p:val>
                                        </p:tav>
                                        <p:tav tm="100000">
                                          <p:val>
                                            <p:strVal val="ppt_x"/>
                                          </p:val>
                                        </p:tav>
                                      </p:tavLst>
                                    </p:anim>
                                    <p:anim calcmode="lin" valueType="num">
                                      <p:cBhvr additive="base">
                                        <p:cTn id="30" dur="500"/>
                                        <p:tgtEl>
                                          <p:spTgt spid="4"/>
                                        </p:tgtEl>
                                        <p:attrNameLst>
                                          <p:attrName>ppt_y</p:attrName>
                                        </p:attrNameLst>
                                      </p:cBhvr>
                                      <p:tavLst>
                                        <p:tav tm="0">
                                          <p:val>
                                            <p:strVal val="ppt_y"/>
                                          </p:val>
                                        </p:tav>
                                        <p:tav tm="100000">
                                          <p:val>
                                            <p:strVal val="1+ppt_h/2"/>
                                          </p:val>
                                        </p:tav>
                                      </p:tavLst>
                                    </p:anim>
                                    <p:set>
                                      <p:cBhvr>
                                        <p:cTn id="31" dur="1" fill="hold">
                                          <p:stCondLst>
                                            <p:cond delay="499"/>
                                          </p:stCondLst>
                                        </p:cTn>
                                        <p:tgtEl>
                                          <p:spTgt spid="4"/>
                                        </p:tgtEl>
                                        <p:attrNameLst>
                                          <p:attrName>style.visibility</p:attrName>
                                        </p:attrNameLst>
                                      </p:cBhvr>
                                      <p:to>
                                        <p:strVal val="hidden"/>
                                      </p:to>
                                    </p:set>
                                  </p:childTnLst>
                                </p:cTn>
                              </p:par>
                            </p:childTnLst>
                          </p:cTn>
                        </p:par>
                        <p:par>
                          <p:cTn id="32" fill="hold">
                            <p:stCondLst>
                              <p:cond delay="500"/>
                            </p:stCondLst>
                            <p:childTnLst>
                              <p:par>
                                <p:cTn id="33" presetID="14" presetClass="entr" presetSubtype="1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5"/>
                                        </p:tgtEl>
                                        <p:attrNameLst>
                                          <p:attrName>style.visibility</p:attrName>
                                        </p:attrNameLst>
                                      </p:cBhvr>
                                      <p:to>
                                        <p:strVal val="hidden"/>
                                      </p:to>
                                    </p:set>
                                  </p:childTnLst>
                                </p:cTn>
                              </p:par>
                              <p:par>
                                <p:cTn id="50" presetID="16" presetClass="entr" presetSubtype="21"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0832" y="836712"/>
            <a:ext cx="8661648" cy="5544616"/>
          </a:xfrm>
        </p:spPr>
        <p:txBody>
          <a:bodyPr/>
          <a:lstStyle/>
          <a:p>
            <a:r>
              <a:rPr lang="ja-JP" altLang="en-US" sz="2800" dirty="0">
                <a:solidFill>
                  <a:srgbClr val="FF0000"/>
                </a:solidFill>
              </a:rPr>
              <a:t>災難に逢う時節には災難に逢うがよく候</a:t>
            </a:r>
          </a:p>
          <a:p>
            <a:r>
              <a:rPr lang="ja-JP" altLang="en-US" sz="2800" dirty="0">
                <a:solidFill>
                  <a:srgbClr val="FF0000"/>
                </a:solidFill>
              </a:rPr>
              <a:t>死ぬ時節には死ぬがよく候</a:t>
            </a:r>
          </a:p>
          <a:p>
            <a:r>
              <a:rPr lang="ja-JP" altLang="en-US" sz="2800" dirty="0">
                <a:solidFill>
                  <a:srgbClr val="FF0000"/>
                </a:solidFill>
              </a:rPr>
              <a:t>これはこれ災難を</a:t>
            </a:r>
            <a:r>
              <a:rPr lang="ja-JP" altLang="en-US" sz="2800" dirty="0" err="1">
                <a:solidFill>
                  <a:srgbClr val="FF0000"/>
                </a:solidFill>
              </a:rPr>
              <a:t>のがるる</a:t>
            </a:r>
            <a:r>
              <a:rPr lang="ja-JP" altLang="en-US" sz="2800" dirty="0">
                <a:solidFill>
                  <a:srgbClr val="FF0000"/>
                </a:solidFill>
              </a:rPr>
              <a:t>妙法にて候</a:t>
            </a:r>
          </a:p>
          <a:p>
            <a:r>
              <a:rPr lang="ja-JP" altLang="en-US" sz="2800" dirty="0"/>
              <a:t>「</a:t>
            </a:r>
            <a:r>
              <a:rPr lang="ja-JP" altLang="en-US" sz="2800" dirty="0">
                <a:solidFill>
                  <a:srgbClr val="008000"/>
                </a:solidFill>
              </a:rPr>
              <a:t>災難に逢うときは災難に遭い、死ぬときには死ぬしかない。私たちがどんなに手を尽くしてもそれは変えられません。だとしたら、それらを受け入れて、生きるしかない</a:t>
            </a:r>
            <a:r>
              <a:rPr lang="ja-JP" altLang="en-US" sz="2800" dirty="0"/>
              <a:t>」という意味の言葉です。</a:t>
            </a:r>
          </a:p>
          <a:p>
            <a:r>
              <a:rPr lang="ja-JP" altLang="en-US" sz="2800" dirty="0"/>
              <a:t>どんなに不運が続き、大災害に逢おうとも、それは紛れもない命の現実の姿でしかない</a:t>
            </a:r>
          </a:p>
          <a:p>
            <a:r>
              <a:rPr lang="ja-JP" altLang="en-US" sz="2800" dirty="0"/>
              <a:t>そのことを「</a:t>
            </a:r>
            <a:r>
              <a:rPr lang="ja-JP" altLang="en-US" sz="2800" dirty="0">
                <a:solidFill>
                  <a:srgbClr val="FF0000"/>
                </a:solidFill>
              </a:rPr>
              <a:t>災難</a:t>
            </a:r>
            <a:r>
              <a:rPr lang="ja-JP" altLang="en-US" sz="2800" dirty="0"/>
              <a:t>」としてしか捉えることができないなら</a:t>
            </a:r>
            <a:endParaRPr lang="en-US" altLang="ja-JP" sz="2800" dirty="0"/>
          </a:p>
          <a:p>
            <a:r>
              <a:rPr lang="ja-JP" altLang="en-US" sz="2800" dirty="0">
                <a:solidFill>
                  <a:srgbClr val="7030A0"/>
                </a:solidFill>
              </a:rPr>
              <a:t>どこまでもその不運を嘆いて生きて行くしかありません</a:t>
            </a:r>
            <a:endParaRPr kumimoji="1" lang="ja-JP" altLang="en-US" sz="2800" dirty="0">
              <a:solidFill>
                <a:srgbClr val="7030A0"/>
              </a:solidFill>
            </a:endParaRPr>
          </a:p>
        </p:txBody>
      </p:sp>
      <p:sp>
        <p:nvSpPr>
          <p:cNvPr id="2" name="タイトル 1"/>
          <p:cNvSpPr>
            <a:spLocks noGrp="1"/>
          </p:cNvSpPr>
          <p:nvPr>
            <p:ph type="title"/>
          </p:nvPr>
        </p:nvSpPr>
        <p:spPr/>
        <p:txBody>
          <a:bodyPr/>
          <a:lstStyle/>
          <a:p>
            <a:r>
              <a:rPr lang="ja-JP" altLang="en-US" dirty="0"/>
              <a:t>良寛和尚　その２</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243" y="764704"/>
            <a:ext cx="2390948" cy="1668882"/>
          </a:xfrm>
          <a:prstGeom prst="rect">
            <a:avLst/>
          </a:prstGeom>
          <a:ln>
            <a:noFill/>
          </a:ln>
          <a:effectLst>
            <a:outerShdw blurRad="190500" algn="tl" rotWithShape="0">
              <a:srgbClr val="000000">
                <a:alpha val="70000"/>
              </a:srgbClr>
            </a:outerShdw>
          </a:effectLst>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506739"/>
            <a:ext cx="5654153" cy="3946597"/>
          </a:xfrm>
          <a:prstGeom prst="rect">
            <a:avLst/>
          </a:prstGeom>
          <a:ln>
            <a:noFill/>
          </a:ln>
          <a:effectLst>
            <a:outerShdw blurRad="190500" algn="tl" rotWithShape="0">
              <a:srgbClr val="000000">
                <a:alpha val="70000"/>
              </a:srgbClr>
            </a:outerShdw>
          </a:effec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2506739"/>
            <a:ext cx="5654153" cy="3946597"/>
          </a:xfrm>
          <a:prstGeom prst="rect">
            <a:avLst/>
          </a:prstGeom>
          <a:ln>
            <a:noFill/>
          </a:ln>
          <a:effectLst>
            <a:outerShdw blurRad="190500" algn="tl" rotWithShape="0">
              <a:srgbClr val="000000">
                <a:alpha val="70000"/>
              </a:srgbClr>
            </a:outerShdw>
          </a:effectLst>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2506739"/>
            <a:ext cx="5654153" cy="39465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79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par>
                                <p:cTn id="35" presetID="1" presetClass="exit" presetSubtype="0" fill="hold"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良寛和尚　その３</a:t>
            </a:r>
            <a:endParaRPr kumimoji="1" lang="ja-JP" altLang="en-US" dirty="0"/>
          </a:p>
        </p:txBody>
      </p:sp>
      <p:sp>
        <p:nvSpPr>
          <p:cNvPr id="3" name="コンテンツ プレースホルダー 2"/>
          <p:cNvSpPr>
            <a:spLocks noGrp="1"/>
          </p:cNvSpPr>
          <p:nvPr>
            <p:ph idx="1"/>
          </p:nvPr>
        </p:nvSpPr>
        <p:spPr>
          <a:xfrm>
            <a:off x="457200" y="764704"/>
            <a:ext cx="8229600" cy="5217443"/>
          </a:xfrm>
        </p:spPr>
        <p:txBody>
          <a:bodyPr/>
          <a:lstStyle/>
          <a:p>
            <a:r>
              <a:rPr lang="ja-JP" altLang="en-US" sz="2800" dirty="0"/>
              <a:t>子供を亡くし悲嘆にくれる友人に対し、そのことには一切触れることなく</a:t>
            </a:r>
          </a:p>
          <a:p>
            <a:r>
              <a:rPr lang="ja-JP" altLang="en-US" sz="2800" dirty="0"/>
              <a:t>「</a:t>
            </a:r>
            <a:r>
              <a:rPr lang="ja-JP" altLang="en-US" sz="2800" dirty="0">
                <a:solidFill>
                  <a:srgbClr val="FF0000"/>
                </a:solidFill>
              </a:rPr>
              <a:t>人として生まれたからには生老病死からは逃れることはできず、あるがまま</a:t>
            </a:r>
            <a:r>
              <a:rPr lang="ja-JP" altLang="en-US" sz="2800" dirty="0" err="1">
                <a:solidFill>
                  <a:srgbClr val="FF0000"/>
                </a:solidFill>
              </a:rPr>
              <a:t>を</a:t>
            </a:r>
            <a:r>
              <a:rPr lang="ja-JP" altLang="en-US" sz="2800" dirty="0">
                <a:solidFill>
                  <a:srgbClr val="FF0000"/>
                </a:solidFill>
              </a:rPr>
              <a:t>受け入れ、その時自分ができることを一生懸命やるしかない</a:t>
            </a:r>
            <a:r>
              <a:rPr lang="ja-JP" altLang="en-US" sz="2800" dirty="0"/>
              <a:t>」</a:t>
            </a:r>
          </a:p>
          <a:p>
            <a:pPr lvl="1"/>
            <a:r>
              <a:rPr lang="ja-JP" altLang="en-US" sz="2000" dirty="0">
                <a:solidFill>
                  <a:srgbClr val="008000"/>
                </a:solidFill>
              </a:rPr>
              <a:t>あなたは</a:t>
            </a:r>
            <a:r>
              <a:rPr lang="ja-JP" altLang="ja-JP" sz="2000" dirty="0">
                <a:solidFill>
                  <a:srgbClr val="008000"/>
                </a:solidFill>
              </a:rPr>
              <a:t>子を亡くされたけれど、しっかりと心を定めて、よく生きて、その子の冥福を祈ってやりなさい</a:t>
            </a:r>
            <a:endParaRPr lang="ja-JP" altLang="en-US" sz="2000" dirty="0"/>
          </a:p>
          <a:p>
            <a:r>
              <a:rPr lang="ja-JP" altLang="en-US" sz="2800" dirty="0"/>
              <a:t>仏教の教えを語ることで励ました心のこもった言葉</a:t>
            </a:r>
          </a:p>
          <a:p>
            <a:r>
              <a:rPr lang="ja-JP" altLang="en-US" sz="2800" dirty="0"/>
              <a:t>この良寛さんの手紙は、恐らく山田杜皐にとってどんな慰めの言葉よりも救いとなったのではないかと云われているものです</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655" y="3645024"/>
            <a:ext cx="3746145" cy="281292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5253186"/>
            <a:ext cx="3810000" cy="1200150"/>
          </a:xfrm>
          <a:prstGeom prst="rect">
            <a:avLst/>
          </a:prstGeom>
          <a:ln>
            <a:noFill/>
          </a:ln>
          <a:effectLst>
            <a:outerShdw blurRad="190500" algn="tl" rotWithShape="0">
              <a:srgbClr val="000000">
                <a:alpha val="70000"/>
              </a:srgbClr>
            </a:outerShdw>
          </a:effectLst>
        </p:spPr>
      </p:pic>
      <p:sp>
        <p:nvSpPr>
          <p:cNvPr id="6" name="吹き出し: 円形 5"/>
          <p:cNvSpPr/>
          <p:nvPr/>
        </p:nvSpPr>
        <p:spPr bwMode="auto">
          <a:xfrm>
            <a:off x="5409570" y="548680"/>
            <a:ext cx="3194877" cy="2088232"/>
          </a:xfrm>
          <a:prstGeom prst="wedgeEllipseCallout">
            <a:avLst>
              <a:gd name="adj1" fmla="val -131193"/>
              <a:gd name="adj2" fmla="val 90013"/>
            </a:avLst>
          </a:prstGeom>
          <a:solidFill>
            <a:srgbClr val="FFFF00"/>
          </a:solidFill>
          <a:ln w="9525">
            <a:noFill/>
            <a:miter lim="800000"/>
            <a:headEnd/>
            <a:tailEnd/>
          </a:ln>
          <a:effectLst/>
        </p:spPr>
        <p:txBody>
          <a:bodyPr wrap="none" rtlCol="0" anchor="ctr"/>
          <a:lstStyle/>
          <a:p>
            <a:pPr algn="ctr"/>
            <a:r>
              <a:rPr kumimoji="1" lang="ja-JP" altLang="en-US" sz="2400" dirty="0">
                <a:solidFill>
                  <a:srgbClr val="FF00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rPr>
              <a:t>それは</a:t>
            </a:r>
          </a:p>
          <a:p>
            <a:pPr algn="ctr"/>
            <a:r>
              <a:rPr kumimoji="1" lang="ja-JP" altLang="en-US" sz="2400" dirty="0">
                <a:solidFill>
                  <a:srgbClr val="FF00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rPr>
              <a:t>あなたにしか</a:t>
            </a:r>
          </a:p>
          <a:p>
            <a:pPr algn="ctr"/>
            <a:r>
              <a:rPr kumimoji="1" lang="ja-JP" altLang="en-US" sz="2400" dirty="0">
                <a:solidFill>
                  <a:srgbClr val="FF0000"/>
                </a:solidFill>
                <a:effectLst>
                  <a:outerShdw blurRad="50800" dist="38100" dir="2700000" algn="tl" rotWithShape="0">
                    <a:prstClr val="black">
                      <a:alpha val="40000"/>
                    </a:prstClr>
                  </a:outerShdw>
                </a:effectLst>
                <a:latin typeface="AR P悠々ゴシック体E" panose="040B0900000000000000" pitchFamily="50" charset="-128"/>
                <a:ea typeface="AR P悠々ゴシック体E" panose="040B0900000000000000" pitchFamily="50" charset="-128"/>
              </a:rPr>
              <a:t>できないことですよ</a:t>
            </a:r>
          </a:p>
        </p:txBody>
      </p:sp>
    </p:spTree>
    <p:extLst>
      <p:ext uri="{BB962C8B-B14F-4D97-AF65-F5344CB8AC3E}">
        <p14:creationId xmlns:p14="http://schemas.microsoft.com/office/powerpoint/2010/main" val="6062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xit" presetSubtype="0" fill="hold"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par>
                                <p:cTn id="42" presetID="22" presetClass="entr" presetSubtype="2"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714221"/>
            <a:ext cx="6552728" cy="2149294"/>
          </a:xfrm>
          <a:prstGeom prst="rect">
            <a:avLst/>
          </a:prstGeom>
        </p:spPr>
      </p:pic>
      <p:sp>
        <p:nvSpPr>
          <p:cNvPr id="2" name="タイトル 1"/>
          <p:cNvSpPr>
            <a:spLocks noGrp="1"/>
          </p:cNvSpPr>
          <p:nvPr>
            <p:ph type="title"/>
          </p:nvPr>
        </p:nvSpPr>
        <p:spPr/>
        <p:txBody>
          <a:bodyPr/>
          <a:lstStyle/>
          <a:p>
            <a:r>
              <a:rPr lang="ja-JP" altLang="en-US" dirty="0"/>
              <a:t>災難に逢う時節には災難に逢うがよく候</a:t>
            </a:r>
            <a:endParaRPr kumimoji="1" lang="ja-JP" altLang="en-US" dirty="0"/>
          </a:p>
        </p:txBody>
      </p:sp>
      <p:sp>
        <p:nvSpPr>
          <p:cNvPr id="3" name="コンテンツ プレースホルダー 2"/>
          <p:cNvSpPr>
            <a:spLocks noGrp="1"/>
          </p:cNvSpPr>
          <p:nvPr>
            <p:ph idx="1"/>
          </p:nvPr>
        </p:nvSpPr>
        <p:spPr>
          <a:xfrm>
            <a:off x="323528" y="836712"/>
            <a:ext cx="8686800" cy="5472608"/>
          </a:xfrm>
        </p:spPr>
        <p:txBody>
          <a:bodyPr/>
          <a:lstStyle/>
          <a:p>
            <a:r>
              <a:rPr lang="ja-JP" altLang="en-US" sz="2800" dirty="0"/>
              <a:t>世の中のあらゆる出来事や物質は</a:t>
            </a:r>
            <a:r>
              <a:rPr lang="ja-JP" altLang="en-US" sz="2800" dirty="0">
                <a:solidFill>
                  <a:srgbClr val="FF0000"/>
                </a:solidFill>
              </a:rPr>
              <a:t>常に変化</a:t>
            </a:r>
            <a:r>
              <a:rPr lang="ja-JP" altLang="en-US" sz="2800" dirty="0"/>
              <a:t>をする</a:t>
            </a:r>
          </a:p>
          <a:p>
            <a:r>
              <a:rPr lang="ja-JP" altLang="en-US" sz="2800" dirty="0"/>
              <a:t>そして、</a:t>
            </a:r>
            <a:r>
              <a:rPr lang="ja-JP" altLang="en-US" sz="2800" dirty="0">
                <a:solidFill>
                  <a:srgbClr val="FF0000"/>
                </a:solidFill>
              </a:rPr>
              <a:t>お互いに影響</a:t>
            </a:r>
            <a:r>
              <a:rPr lang="ja-JP" altLang="en-US" sz="2800" dirty="0"/>
              <a:t>を与え合う相互関係にある</a:t>
            </a:r>
          </a:p>
          <a:p>
            <a:r>
              <a:rPr lang="ja-JP" altLang="en-US" sz="2800" dirty="0"/>
              <a:t>それにも関わらず、</a:t>
            </a:r>
            <a:endParaRPr lang="en-US" altLang="ja-JP" sz="2800" dirty="0"/>
          </a:p>
          <a:p>
            <a:r>
              <a:rPr lang="ja-JP" altLang="en-US" sz="2800" dirty="0">
                <a:solidFill>
                  <a:srgbClr val="FF0000"/>
                </a:solidFill>
              </a:rPr>
              <a:t>人間はありとあらゆる物事へ不変を望み</a:t>
            </a:r>
            <a:r>
              <a:rPr lang="ja-JP" altLang="en-US" sz="2800" dirty="0">
                <a:solidFill>
                  <a:srgbClr val="0000FF"/>
                </a:solidFill>
              </a:rPr>
              <a:t>執着</a:t>
            </a:r>
            <a:r>
              <a:rPr lang="ja-JP" altLang="en-US" sz="2800" dirty="0">
                <a:solidFill>
                  <a:srgbClr val="FF0000"/>
                </a:solidFill>
              </a:rPr>
              <a:t>してしまう</a:t>
            </a:r>
          </a:p>
          <a:p>
            <a:r>
              <a:rPr lang="ja-JP" altLang="en-US" sz="2800" dirty="0"/>
              <a:t>しかし世の中はすべてが</a:t>
            </a:r>
            <a:r>
              <a:rPr lang="ja-JP" altLang="en-US" sz="2800" dirty="0">
                <a:solidFill>
                  <a:srgbClr val="FF6600"/>
                </a:solidFill>
              </a:rPr>
              <a:t>無常である</a:t>
            </a:r>
            <a:r>
              <a:rPr lang="ja-JP" altLang="en-US" sz="2800" dirty="0"/>
              <a:t>ということが真理</a:t>
            </a:r>
          </a:p>
          <a:p>
            <a:r>
              <a:rPr lang="ja-JP" altLang="en-US" sz="2800" dirty="0"/>
              <a:t>だから、</a:t>
            </a:r>
            <a:r>
              <a:rPr lang="ja-JP" altLang="en-US" sz="2800" dirty="0">
                <a:solidFill>
                  <a:srgbClr val="7030A0"/>
                </a:solidFill>
              </a:rPr>
              <a:t>なに一つ思い通りになるものは無く</a:t>
            </a:r>
            <a:r>
              <a:rPr lang="ja-JP" altLang="en-US" sz="2800" dirty="0"/>
              <a:t>、望んでもなにも手に入らない</a:t>
            </a:r>
          </a:p>
          <a:p>
            <a:r>
              <a:rPr lang="ja-JP" altLang="en-US" sz="2800" dirty="0"/>
              <a:t>落ち着いて考えれば、良い結果「</a:t>
            </a:r>
            <a:r>
              <a:rPr lang="ja-JP" altLang="en-US" sz="2800" dirty="0">
                <a:solidFill>
                  <a:srgbClr val="FF0000"/>
                </a:solidFill>
              </a:rPr>
              <a:t>光明が現れる</a:t>
            </a:r>
            <a:r>
              <a:rPr lang="ja-JP" altLang="en-US" sz="2800" dirty="0"/>
              <a:t>」</a:t>
            </a:r>
          </a:p>
        </p:txBody>
      </p:sp>
      <p:sp>
        <p:nvSpPr>
          <p:cNvPr id="4" name="テキスト ボックス 3"/>
          <p:cNvSpPr txBox="1"/>
          <p:nvPr/>
        </p:nvSpPr>
        <p:spPr>
          <a:xfrm>
            <a:off x="112298" y="5373216"/>
            <a:ext cx="184731" cy="369332"/>
          </a:xfrm>
          <a:prstGeom prst="rect">
            <a:avLst/>
          </a:prstGeom>
          <a:noFill/>
        </p:spPr>
        <p:txBody>
          <a:bodyPr wrap="none" rtlCol="0">
            <a:spAutoFit/>
          </a:bodyPr>
          <a:lstStyle/>
          <a:p>
            <a:pPr algn="ctr"/>
            <a:endParaRPr kumimoji="1" lang="ja-JP" altLang="en-US" dirty="0">
              <a:solidFill>
                <a:srgbClr val="FFFF00"/>
              </a:solidFill>
            </a:endParaRPr>
          </a:p>
        </p:txBody>
      </p:sp>
    </p:spTree>
    <p:extLst>
      <p:ext uri="{BB962C8B-B14F-4D97-AF65-F5344CB8AC3E}">
        <p14:creationId xmlns:p14="http://schemas.microsoft.com/office/powerpoint/2010/main" val="40166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9525">
          <a:noFill/>
          <a:miter lim="800000"/>
          <a:headEnd/>
          <a:tailEnd/>
        </a:ln>
        <a:effectLst/>
      </a:spPr>
      <a:bodyPr wrap="none" rtlCol="0" anchor="ctr"/>
      <a:lstStyle>
        <a:defPPr algn="ctr">
          <a:defRPr kumimoji="1"/>
        </a:defPPr>
      </a:lstStyle>
    </a:spDef>
    <a:txDef>
      <a:spPr>
        <a:noFill/>
      </a:spPr>
      <a:bodyPr wrap="none" rtlCol="0">
        <a:spAutoFit/>
      </a:bodyPr>
      <a:lstStyle>
        <a:defPPr algn="ctr">
          <a:defRPr kumimoji="1" sz="8800" dirty="0" smtClean="0">
            <a:solidFill>
              <a:srgbClr val="FFFF00"/>
            </a:solidFill>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59484</TotalTime>
  <Words>801</Words>
  <Application>Microsoft Office PowerPoint</Application>
  <PresentationFormat>画面に合わせる (4:3)</PresentationFormat>
  <Paragraphs>110</Paragraphs>
  <Slides>13</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13</vt:i4>
      </vt:variant>
    </vt:vector>
  </HeadingPairs>
  <TitlesOfParts>
    <vt:vector size="20" baseType="lpstr">
      <vt:lpstr>AR P悠々ゴシック体E</vt:lpstr>
      <vt:lpstr>游ゴシック</vt:lpstr>
      <vt:lpstr>游ゴシック Light</vt:lpstr>
      <vt:lpstr>Arial</vt:lpstr>
      <vt:lpstr>Times New Roman</vt:lpstr>
      <vt:lpstr>標準デザイン</vt:lpstr>
      <vt:lpstr>デザインの設定</vt:lpstr>
      <vt:lpstr>PowerPoint プレゼンテーション</vt:lpstr>
      <vt:lpstr>PowerPoint プレゼンテーション</vt:lpstr>
      <vt:lpstr>PowerPoint プレゼンテーション</vt:lpstr>
      <vt:lpstr>PowerPoint プレゼンテーション</vt:lpstr>
      <vt:lpstr>仏教とは「ひと言で云えるんです！」</vt:lpstr>
      <vt:lpstr>良寛和尚　その１</vt:lpstr>
      <vt:lpstr>良寛和尚　その２</vt:lpstr>
      <vt:lpstr>良寛和尚　その３</vt:lpstr>
      <vt:lpstr>災難に逢う時節には災難に逢うがよく候</vt:lpstr>
      <vt:lpstr>お釈迦さまの教え「三法印」から学べ</vt:lpstr>
      <vt:lpstr>お釈迦さまが導き出す「防災」　</vt:lpstr>
      <vt:lpstr>悟りを得る　その１</vt:lpstr>
      <vt:lpstr>悟りを得る　その２</vt:lpstr>
    </vt:vector>
  </TitlesOfParts>
  <Company>株式会社　つなぐネットコミュニケーションズ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itou</dc:creator>
  <cp:lastModifiedBy>大西賞典</cp:lastModifiedBy>
  <cp:revision>3040</cp:revision>
  <dcterms:created xsi:type="dcterms:W3CDTF">2009-10-14T10:26:19Z</dcterms:created>
  <dcterms:modified xsi:type="dcterms:W3CDTF">2019-09-23T02:24:41Z</dcterms:modified>
</cp:coreProperties>
</file>