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26" r:id="rId5"/>
    <p:sldId id="2528" r:id="rId6"/>
    <p:sldId id="2535" r:id="rId7"/>
    <p:sldId id="2534" r:id="rId8"/>
    <p:sldId id="2533" r:id="rId9"/>
    <p:sldId id="2532" r:id="rId10"/>
    <p:sldId id="2531" r:id="rId11"/>
    <p:sldId id="2530" r:id="rId12"/>
    <p:sldId id="2527" r:id="rId13"/>
    <p:sldId id="2467" r:id="rId14"/>
    <p:sldId id="2442" r:id="rId15"/>
  </p:sldIdLst>
  <p:sldSz cx="9144000" cy="6858000" type="screen4x3"/>
  <p:notesSz cx="6858000" cy="9144000"/>
  <p:embeddedFontLst>
    <p:embeddedFont>
      <p:font typeface="AR P悠々ゴシック体E" panose="040B0900000000000000" pitchFamily="50" charset="-128"/>
      <p:regular r:id="rId18"/>
    </p:embeddedFont>
    <p:embeddedFont>
      <p:font typeface="ＤＦＧ特太ゴシック体" panose="020B0A00010101010101" pitchFamily="50" charset="-128"/>
      <p:regular r:id="rId19"/>
    </p:embeddedFont>
    <p:embeddedFont>
      <p:font typeface="ＤＦ特太ゴシック体" panose="020B0509000000000000" pitchFamily="49" charset="-128"/>
      <p:regular r:id="rId20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3300"/>
    <a:srgbClr val="FF9900"/>
    <a:srgbClr val="FFFF00"/>
    <a:srgbClr val="FFFF66"/>
    <a:srgbClr val="FF6600"/>
    <a:srgbClr val="969696"/>
    <a:srgbClr val="FF66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21" autoAdjust="0"/>
    <p:restoredTop sz="94731" autoAdjust="0"/>
  </p:normalViewPr>
  <p:slideViewPr>
    <p:cSldViewPr>
      <p:cViewPr varScale="1">
        <p:scale>
          <a:sx n="110" d="100"/>
          <a:sy n="110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9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D984-4E1F-4AF1-AF3B-2ADF4BBD7B36}" type="datetimeFigureOut">
              <a:rPr kumimoji="1" lang="ja-JP" altLang="en-US" smtClean="0"/>
              <a:pPr/>
              <a:t>2019/12/9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D9490-19E8-450A-B0A8-469918563C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0A354A-BE0E-4775-91E9-5710D7B3BF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0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648072"/>
          </a:xfrm>
          <a:prstGeom prst="rect">
            <a:avLst/>
          </a:prstGeom>
          <a:effectLst/>
        </p:spPr>
        <p:txBody>
          <a:bodyPr/>
          <a:lstStyle>
            <a:lvl1pPr algn="l">
              <a:defRPr sz="3200"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523288" y="6616700"/>
            <a:ext cx="585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10E94C2-5BF4-44AF-B6DA-5A0045E97B1B}" type="slidenum">
              <a:rPr lang="en-US" altLang="ja-JP" sz="1000"/>
              <a:pPr algn="r"/>
              <a:t>‹#›</a:t>
            </a:fld>
            <a:endParaRPr lang="en-US" altLang="ja-JP" sz="100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98066" y="6519446"/>
            <a:ext cx="27478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8000"/>
                </a:solidFill>
                <a:ea typeface="ＤＨＰ特太ゴシック体" pitchFamily="2" charset="-128"/>
              </a:rPr>
              <a:t>加古川グリーンシティ防災会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27384"/>
            <a:ext cx="914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564" y="1380832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>
                <a:solidFill>
                  <a:schemeClr val="bg1"/>
                </a:solidFill>
                <a:latin typeface="ＤＦＧ特太ゴシック体" pitchFamily="50" charset="-128"/>
                <a:ea typeface="ＤＦＧ特太ゴシック体" pitchFamily="50" charset="-128"/>
              </a:rPr>
              <a:t>本当に</a:t>
            </a:r>
          </a:p>
          <a:p>
            <a:pPr algn="ctr"/>
            <a:r>
              <a:rPr kumimoji="1" lang="ja-JP" altLang="en-US" sz="7200" dirty="0">
                <a:solidFill>
                  <a:srgbClr val="FFFF00"/>
                </a:solidFill>
                <a:latin typeface="ＤＦＧ特太ゴシック体" pitchFamily="50" charset="-128"/>
                <a:ea typeface="ＤＦＧ特太ゴシック体" pitchFamily="50" charset="-128"/>
              </a:rPr>
              <a:t>「共助」</a:t>
            </a:r>
            <a:r>
              <a:rPr kumimoji="1" lang="ja-JP" altLang="en-US" sz="7200" dirty="0">
                <a:solidFill>
                  <a:schemeClr val="bg1"/>
                </a:solidFill>
                <a:latin typeface="ＤＦＧ特太ゴシック体" pitchFamily="50" charset="-128"/>
                <a:ea typeface="ＤＦＧ特太ゴシック体" pitchFamily="50" charset="-128"/>
              </a:rPr>
              <a:t>は</a:t>
            </a:r>
            <a:endParaRPr kumimoji="1" lang="en-US" altLang="ja-JP" sz="7200" dirty="0">
              <a:solidFill>
                <a:schemeClr val="bg1"/>
              </a:solidFill>
              <a:latin typeface="ＤＦＧ特太ゴシック体" pitchFamily="50" charset="-128"/>
              <a:ea typeface="ＤＦＧ特太ゴシック体" pitchFamily="50" charset="-128"/>
            </a:endParaRPr>
          </a:p>
          <a:p>
            <a:pPr algn="ctr"/>
            <a:r>
              <a:rPr kumimoji="1" lang="ja-JP" altLang="en-US" sz="7200" dirty="0">
                <a:solidFill>
                  <a:schemeClr val="bg1"/>
                </a:solidFill>
                <a:latin typeface="ＤＦＧ特太ゴシック体" pitchFamily="50" charset="-128"/>
                <a:ea typeface="ＤＦＧ特太ゴシック体" pitchFamily="50" charset="-128"/>
              </a:rPr>
              <a:t>必要なのか？</a:t>
            </a:r>
          </a:p>
        </p:txBody>
      </p:sp>
    </p:spTree>
    <p:extLst>
      <p:ext uri="{BB962C8B-B14F-4D97-AF65-F5344CB8AC3E}">
        <p14:creationId xmlns:p14="http://schemas.microsoft.com/office/powerpoint/2010/main" val="24722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1902" y="1299532"/>
            <a:ext cx="634019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0" dirty="0">
                <a:solidFill>
                  <a:srgbClr val="FFFF00"/>
                </a:solidFill>
                <a:latin typeface="ＤＦ特太ゴシック体" pitchFamily="49" charset="-128"/>
                <a:ea typeface="ＤＦ特太ゴシック体" pitchFamily="49" charset="-128"/>
              </a:rPr>
              <a:t>他者を</a:t>
            </a:r>
          </a:p>
          <a:p>
            <a:pPr algn="ctr"/>
            <a:r>
              <a:rPr kumimoji="1" lang="ja-JP" altLang="en-US" sz="8000" dirty="0">
                <a:solidFill>
                  <a:schemeClr val="bg1"/>
                </a:solidFill>
                <a:latin typeface="ＤＦ特太ゴシック体" pitchFamily="49" charset="-128"/>
                <a:ea typeface="ＤＦ特太ゴシック体" pitchFamily="49" charset="-128"/>
              </a:rPr>
              <a:t>あてにしない</a:t>
            </a:r>
          </a:p>
          <a:p>
            <a:pPr algn="ctr"/>
            <a:r>
              <a:rPr kumimoji="1" lang="ja-JP" altLang="en-US" sz="8000" dirty="0">
                <a:solidFill>
                  <a:srgbClr val="FFFF00"/>
                </a:solidFill>
                <a:latin typeface="ＤＦ特太ゴシック体" pitchFamily="49" charset="-128"/>
                <a:ea typeface="ＤＦ特太ゴシック体" pitchFamily="49" charset="-128"/>
              </a:rPr>
              <a:t>備えを学べ！</a:t>
            </a:r>
          </a:p>
        </p:txBody>
      </p:sp>
    </p:spTree>
    <p:extLst>
      <p:ext uri="{BB962C8B-B14F-4D97-AF65-F5344CB8AC3E}">
        <p14:creationId xmlns:p14="http://schemas.microsoft.com/office/powerpoint/2010/main" val="35148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764703"/>
            <a:ext cx="8892480" cy="5727949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ja-JP" altLang="en-US" sz="2400" b="1" dirty="0">
                <a:solidFill>
                  <a:schemeClr val="hlink"/>
                </a:solidFill>
                <a:ea typeface="ＭＳ Ｐゴシック" pitchFamily="50" charset="-128"/>
              </a:rPr>
              <a:t>「人と人のつながりが防災には大切」</a:t>
            </a:r>
            <a:r>
              <a:rPr lang="ja-JP" altLang="en-US" sz="2400" dirty="0">
                <a:ea typeface="ＭＳ Ｐゴシック" pitchFamily="50" charset="-128"/>
              </a:rPr>
              <a:t>と言い続けたが？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ea typeface="ＭＳ Ｐゴシック" pitchFamily="50" charset="-128"/>
              </a:rPr>
              <a:t>２０年経って個々の「</a:t>
            </a:r>
            <a:r>
              <a:rPr lang="ja-JP" altLang="en-US" sz="2400" dirty="0">
                <a:solidFill>
                  <a:srgbClr val="FF6600"/>
                </a:solidFill>
                <a:ea typeface="ＭＳ Ｐゴシック" pitchFamily="50" charset="-128"/>
              </a:rPr>
              <a:t>防災スキルアップ</a:t>
            </a:r>
            <a:r>
              <a:rPr lang="ja-JP" altLang="en-US" sz="2400" dirty="0">
                <a:ea typeface="ＭＳ Ｐゴシック" pitchFamily="50" charset="-128"/>
              </a:rPr>
              <a:t>」の必要性！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solidFill>
                  <a:srgbClr val="FF3300"/>
                </a:solidFill>
                <a:ea typeface="ＭＳ Ｐゴシック" pitchFamily="50" charset="-128"/>
              </a:rPr>
              <a:t>「人と人のつながり（絆）だけでは、</a:t>
            </a:r>
            <a:r>
              <a:rPr lang="ja-JP" altLang="en-US" sz="2400" dirty="0">
                <a:solidFill>
                  <a:srgbClr val="FF3300"/>
                </a:solidFill>
                <a:highlight>
                  <a:srgbClr val="FFFF00"/>
                </a:highlight>
                <a:ea typeface="ＭＳ Ｐゴシック" pitchFamily="50" charset="-128"/>
              </a:rPr>
              <a:t>大切な人を救えない</a:t>
            </a:r>
            <a:r>
              <a:rPr lang="ja-JP" altLang="en-US" sz="2400" dirty="0">
                <a:solidFill>
                  <a:srgbClr val="FF3300"/>
                </a:solidFill>
                <a:ea typeface="ＭＳ Ｐゴシック" pitchFamily="50" charset="-128"/>
              </a:rPr>
              <a:t>」</a:t>
            </a: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自分の子どもが溺れたら、助ける為には泳ぐ技能が必要</a:t>
            </a: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泳げなければ我が子も助けることができない</a:t>
            </a: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泳ぎ方も覚えようとなる</a:t>
            </a: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自分の子どもが溺れているのに救えないようではダメ！</a:t>
            </a: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逆に「助けられない」なら「</a:t>
            </a:r>
            <a:r>
              <a:rPr lang="ja-JP" altLang="en-US" sz="2400" b="1" dirty="0">
                <a:solidFill>
                  <a:srgbClr val="FF0000"/>
                </a:solidFill>
                <a:ea typeface="ＭＳ Ｐゴシック" pitchFamily="50" charset="-128"/>
              </a:rPr>
              <a:t>危ない場所に行くな！</a:t>
            </a: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」</a:t>
            </a:r>
            <a:endParaRPr lang="en-US" altLang="ja-JP" sz="2400" b="1" dirty="0">
              <a:solidFill>
                <a:srgbClr val="0070C0"/>
              </a:solidFill>
              <a:ea typeface="ＭＳ Ｐゴシック" pitchFamily="50" charset="-128"/>
            </a:endParaRPr>
          </a:p>
          <a:p>
            <a:pPr marL="914400" lvl="1" indent="-457200" eaLnBrk="1" hangingPunct="1">
              <a:buFont typeface="+mj-ea"/>
              <a:buAutoNum type="circleNumDbPlain"/>
            </a:pPr>
            <a:r>
              <a:rPr lang="ja-JP" altLang="en-US" sz="2400" b="1" dirty="0">
                <a:solidFill>
                  <a:srgbClr val="0070C0"/>
                </a:solidFill>
                <a:ea typeface="ＭＳ Ｐゴシック" pitchFamily="50" charset="-128"/>
              </a:rPr>
              <a:t>「溺れない能力」・・・</a:t>
            </a:r>
            <a:r>
              <a:rPr lang="ja-JP" altLang="en-US" sz="2400" b="1" dirty="0">
                <a:solidFill>
                  <a:srgbClr val="FF0000"/>
                </a:solidFill>
                <a:ea typeface="ＭＳ Ｐゴシック" pitchFamily="50" charset="-128"/>
              </a:rPr>
              <a:t>ライフジャケットの必要性・用意（防災）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ea typeface="ＭＳ Ｐゴシック" pitchFamily="50" charset="-128"/>
              </a:rPr>
              <a:t>防災活動も全く同じ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</a:rPr>
              <a:t>普段の生活の中で「災害に備える能力」をアップ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solidFill>
                  <a:srgbClr val="008000"/>
                </a:solidFill>
                <a:ea typeface="ＭＳ Ｐゴシック" pitchFamily="50" charset="-128"/>
              </a:rPr>
              <a:t>誰かが助けてくれると本気で思う人が未だにいる！</a:t>
            </a:r>
            <a:endParaRPr lang="en-US" altLang="ja-JP" sz="2400" dirty="0">
              <a:solidFill>
                <a:srgbClr val="008000"/>
              </a:solidFill>
              <a:ea typeface="ＭＳ Ｐゴシック" pitchFamily="50" charset="-128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sz="2400" dirty="0">
                <a:solidFill>
                  <a:srgbClr val="FF0000"/>
                </a:solidFill>
                <a:ea typeface="ＭＳ Ｐゴシック" pitchFamily="50" charset="-128"/>
              </a:rPr>
              <a:t>「危険」を想定し「備える」ことの重要性を理解する</a:t>
            </a:r>
          </a:p>
        </p:txBody>
      </p:sp>
      <p:pic>
        <p:nvPicPr>
          <p:cNvPr id="5" name="図 4" descr="aed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6218" y="644192"/>
            <a:ext cx="1507782" cy="1080120"/>
          </a:xfrm>
          <a:prstGeom prst="rect">
            <a:avLst/>
          </a:prstGeom>
        </p:spPr>
      </p:pic>
      <p:sp>
        <p:nvSpPr>
          <p:cNvPr id="816131" name="Rectangle 3"/>
          <p:cNvSpPr>
            <a:spLocks noChangeArrowheads="1"/>
          </p:cNvSpPr>
          <p:nvPr/>
        </p:nvSpPr>
        <p:spPr bwMode="auto">
          <a:xfrm>
            <a:off x="251520" y="44624"/>
            <a:ext cx="882047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ja-JP" altLang="en-US" sz="2800" dirty="0">
                <a:solidFill>
                  <a:srgbClr val="FFFF00"/>
                </a:solidFill>
                <a:latin typeface="+mj-ea"/>
                <a:ea typeface="+mj-ea"/>
              </a:rPr>
              <a:t>共助が一番大切ではない！</a:t>
            </a:r>
          </a:p>
        </p:txBody>
      </p:sp>
      <p:pic>
        <p:nvPicPr>
          <p:cNvPr id="4" name="図 3" descr="t10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797152"/>
            <a:ext cx="2608463" cy="169550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492896"/>
            <a:ext cx="1800200" cy="18002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96" y="2173195"/>
            <a:ext cx="1518683" cy="2160240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240573" y="2173195"/>
            <a:ext cx="432048" cy="2335925"/>
            <a:chOff x="251520" y="2173195"/>
            <a:chExt cx="432048" cy="2335925"/>
          </a:xfrm>
        </p:grpSpPr>
        <p:cxnSp>
          <p:nvCxnSpPr>
            <p:cNvPr id="9" name="直線コネクタ 8"/>
            <p:cNvCxnSpPr/>
            <p:nvPr/>
          </p:nvCxnSpPr>
          <p:spPr>
            <a:xfrm flipH="1">
              <a:off x="251520" y="4509120"/>
              <a:ext cx="432048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V="1">
              <a:off x="251520" y="2173195"/>
              <a:ext cx="0" cy="233592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>
              <a:off x="251520" y="2173195"/>
              <a:ext cx="43204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図 15">
            <a:extLst>
              <a:ext uri="{FF2B5EF4-FFF2-40B4-BE49-F238E27FC236}">
                <a16:creationId xmlns:a16="http://schemas.microsoft.com/office/drawing/2014/main" id="{159C8D1F-2F41-4CBF-8CC5-5E7AAD4BC1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3440"/>
            <a:ext cx="2560415" cy="1930225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 bwMode="auto">
          <a:xfrm>
            <a:off x="259949" y="509365"/>
            <a:ext cx="7056784" cy="3240360"/>
          </a:xfrm>
          <a:prstGeom prst="wedgeEllipseCallout">
            <a:avLst>
              <a:gd name="adj1" fmla="val -13056"/>
              <a:gd name="adj2" fmla="val 83845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3600" dirty="0">
                <a:solidFill>
                  <a:srgbClr val="0000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備える能力は</a:t>
            </a:r>
          </a:p>
          <a:p>
            <a:pPr algn="ctr"/>
            <a:r>
              <a:rPr lang="ja-JP" altLang="en-US" sz="3600" dirty="0">
                <a:solidFill>
                  <a:srgbClr val="0000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難しいことを考える必要は無い</a:t>
            </a:r>
          </a:p>
          <a:p>
            <a:pPr algn="ctr"/>
            <a:r>
              <a:rPr lang="ja-JP" altLang="en-US" sz="3600" dirty="0">
                <a:solidFill>
                  <a:srgbClr val="FF00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「興味を持つこと」</a:t>
            </a:r>
          </a:p>
          <a:p>
            <a:pPr algn="ctr"/>
            <a:r>
              <a:rPr lang="ja-JP" altLang="en-US" sz="3600" dirty="0">
                <a:solidFill>
                  <a:srgbClr val="FF00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「興味を持たせること」</a:t>
            </a:r>
          </a:p>
        </p:txBody>
      </p:sp>
      <p:sp>
        <p:nvSpPr>
          <p:cNvPr id="13" name="円形吹き出し 12"/>
          <p:cNvSpPr/>
          <p:nvPr/>
        </p:nvSpPr>
        <p:spPr bwMode="auto">
          <a:xfrm>
            <a:off x="263649" y="96696"/>
            <a:ext cx="7056784" cy="4065698"/>
          </a:xfrm>
          <a:prstGeom prst="wedgeEllipseCallout">
            <a:avLst>
              <a:gd name="adj1" fmla="val -13056"/>
              <a:gd name="adj2" fmla="val 83845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5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正しい共助の形を</a:t>
            </a:r>
          </a:p>
          <a:p>
            <a:pPr algn="ctr"/>
            <a:r>
              <a:rPr lang="ja-JP" altLang="en-US" sz="5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創りだせ！</a:t>
            </a:r>
          </a:p>
        </p:txBody>
      </p:sp>
    </p:spTree>
    <p:extLst>
      <p:ext uri="{BB962C8B-B14F-4D97-AF65-F5344CB8AC3E}">
        <p14:creationId xmlns:p14="http://schemas.microsoft.com/office/powerpoint/2010/main" val="8577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4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96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6678" y="764704"/>
            <a:ext cx="8507288" cy="5616624"/>
          </a:xfrm>
        </p:spPr>
        <p:txBody>
          <a:bodyPr/>
          <a:lstStyle/>
          <a:p>
            <a:r>
              <a:rPr kumimoji="1" lang="ja-JP" altLang="en-US" dirty="0">
                <a:solidFill>
                  <a:srgbClr val="7030A0"/>
                </a:solidFill>
              </a:rPr>
              <a:t>もしも、誰かが「落水」した！</a:t>
            </a:r>
            <a:endParaRPr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kumimoji="1" lang="ja-JP" altLang="en-US" dirty="0">
                <a:solidFill>
                  <a:srgbClr val="7030A0"/>
                </a:solidFill>
              </a:rPr>
              <a:t>さて、どうなるのだろうか？</a:t>
            </a:r>
            <a:endParaRPr kumimoji="1" lang="en-US" altLang="ja-JP" dirty="0">
              <a:solidFill>
                <a:srgbClr val="7030A0"/>
              </a:solidFill>
            </a:endParaRPr>
          </a:p>
          <a:p>
            <a:r>
              <a:rPr kumimoji="1" lang="ja-JP" altLang="en-US" dirty="0">
                <a:solidFill>
                  <a:srgbClr val="7030A0"/>
                </a:solidFill>
              </a:rPr>
              <a:t>皆様も一緒にお考えくださいね</a:t>
            </a:r>
            <a:endParaRPr kumimoji="1" lang="en-US" altLang="ja-JP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400" dirty="0">
                <a:solidFill>
                  <a:srgbClr val="7030A0"/>
                </a:solidFill>
              </a:rPr>
              <a:t>人を助ける共助</a:t>
            </a: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助かりたいと思う人がお互いに助け合うことが「</a:t>
            </a:r>
            <a:r>
              <a:rPr kumimoji="1" lang="ja-JP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共助</a:t>
            </a:r>
            <a:r>
              <a:rPr kumimoji="1" lang="ja-JP" altLang="en-US" sz="2400" dirty="0">
                <a:solidFill>
                  <a:srgbClr val="FF0000"/>
                </a:solidFill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6480000" cy="4353752"/>
          </a:xfrm>
          <a:prstGeom prst="rect">
            <a:avLst/>
          </a:prstGeom>
        </p:spPr>
      </p:pic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742E8304-68B1-4CA0-8D85-EE0751D85215}"/>
              </a:ext>
            </a:extLst>
          </p:cNvPr>
          <p:cNvSpPr/>
          <p:nvPr/>
        </p:nvSpPr>
        <p:spPr bwMode="auto">
          <a:xfrm>
            <a:off x="5530335" y="1700808"/>
            <a:ext cx="3600400" cy="2304256"/>
          </a:xfrm>
          <a:prstGeom prst="wedgeRoundRectCallout">
            <a:avLst>
              <a:gd name="adj1" fmla="val -49148"/>
              <a:gd name="adj2" fmla="val 71840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人が海に落ちた！</a:t>
            </a:r>
          </a:p>
          <a:p>
            <a:pPr algn="ctr"/>
            <a:r>
              <a:rPr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助ける為</a:t>
            </a:r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に「浮き輪を</a:t>
            </a:r>
            <a:r>
              <a:rPr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投げる</a:t>
            </a:r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」</a:t>
            </a:r>
          </a:p>
          <a:p>
            <a:pPr algn="ctr"/>
            <a:r>
              <a:rPr lang="ja-JP" altLang="en-US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助かる為</a:t>
            </a:r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に「浮き輪に</a:t>
            </a:r>
            <a:r>
              <a:rPr lang="ja-JP" altLang="en-US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つかまる</a:t>
            </a:r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」</a:t>
            </a: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結果、助けることができる</a:t>
            </a: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しかし！</a:t>
            </a: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この構図は当たり前ではない</a:t>
            </a:r>
            <a:r>
              <a:rPr lang="ja-JP" altLang="en-US" sz="2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！</a:t>
            </a:r>
            <a:endParaRPr kumimoji="1" lang="ja-JP" altLang="en-US" sz="24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47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400" dirty="0"/>
              <a:t>「</a:t>
            </a:r>
            <a:r>
              <a:rPr kumimoji="1" lang="ja-JP" altLang="en-US" sz="2400" dirty="0">
                <a:solidFill>
                  <a:srgbClr val="0070C0"/>
                </a:solidFill>
              </a:rPr>
              <a:t>助かろうとする意志がない人</a:t>
            </a:r>
            <a:r>
              <a:rPr kumimoji="1" lang="ja-JP" altLang="en-US" sz="2400" dirty="0"/>
              <a:t>」を助けることは不可能</a:t>
            </a:r>
          </a:p>
          <a:p>
            <a:endParaRPr kumimoji="1" lang="ja-JP" altLang="en-US" sz="28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7E6B816-3708-4210-A268-35F519B90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0418"/>
            <a:ext cx="6480000" cy="4353750"/>
          </a:xfrm>
          <a:prstGeom prst="rect">
            <a:avLst/>
          </a:prstGeom>
        </p:spPr>
      </p:pic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6BFB38AE-A161-49D6-822E-36FE3BD27357}"/>
              </a:ext>
            </a:extLst>
          </p:cNvPr>
          <p:cNvSpPr/>
          <p:nvPr/>
        </p:nvSpPr>
        <p:spPr bwMode="auto">
          <a:xfrm>
            <a:off x="4283968" y="1196753"/>
            <a:ext cx="4766293" cy="2520280"/>
          </a:xfrm>
          <a:prstGeom prst="wedgeRoundRectCallout">
            <a:avLst>
              <a:gd name="adj1" fmla="val -19117"/>
              <a:gd name="adj2" fmla="val 72114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浮き輪につかまれば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助かることができるのに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「</a:t>
            </a:r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つかまる</a:t>
            </a:r>
            <a:r>
              <a:rPr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行為</a:t>
            </a:r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」そのもの</a:t>
            </a:r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を知らない！</a:t>
            </a:r>
            <a:endParaRPr kumimoji="1" lang="en-US" altLang="ja-JP" sz="20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つかまれば</a:t>
            </a:r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助かること</a:t>
            </a:r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を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理解していない！</a:t>
            </a:r>
            <a:endParaRPr kumimoji="1" lang="en-US" altLang="ja-JP" sz="20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どうも、つかまろうとしない人が多い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これが現状だ</a:t>
            </a:r>
          </a:p>
        </p:txBody>
      </p:sp>
    </p:spTree>
    <p:extLst>
      <p:ext uri="{BB962C8B-B14F-4D97-AF65-F5344CB8AC3E}">
        <p14:creationId xmlns:p14="http://schemas.microsoft.com/office/powerpoint/2010/main" val="22764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9C0D2D91-1CA0-4309-B527-778E81845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9582"/>
            <a:ext cx="6480000" cy="435375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400" dirty="0"/>
              <a:t>しかし現在の日本では</a:t>
            </a:r>
          </a:p>
          <a:p>
            <a:r>
              <a:rPr kumimoji="1" lang="ja-JP" altLang="en-US" sz="2400" dirty="0">
                <a:solidFill>
                  <a:srgbClr val="7030A0"/>
                </a:solidFill>
              </a:rPr>
              <a:t>人を助ける共助</a:t>
            </a:r>
            <a:r>
              <a:rPr kumimoji="1" lang="ja-JP" altLang="en-US" sz="2400" dirty="0"/>
              <a:t>が推進されている</a:t>
            </a:r>
          </a:p>
          <a:p>
            <a:r>
              <a:rPr kumimoji="1" lang="ja-JP" altLang="en-US" sz="2400" dirty="0"/>
              <a:t>「これでもか」という様々な「救いの浮き輪」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377D93A3-283F-4A81-8A7D-DAA45F0F9867}"/>
              </a:ext>
            </a:extLst>
          </p:cNvPr>
          <p:cNvSpPr/>
          <p:nvPr/>
        </p:nvSpPr>
        <p:spPr bwMode="auto">
          <a:xfrm>
            <a:off x="6344106" y="735238"/>
            <a:ext cx="2689448" cy="2277711"/>
          </a:xfrm>
          <a:prstGeom prst="wedgeRoundRectCallout">
            <a:avLst>
              <a:gd name="adj1" fmla="val -57732"/>
              <a:gd name="adj2" fmla="val 114788"/>
              <a:gd name="adj3" fmla="val 1666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つかまることを</a:t>
            </a: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理解していない人に</a:t>
            </a:r>
          </a:p>
          <a:p>
            <a:pPr algn="ctr"/>
            <a:r>
              <a:rPr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何個浮き輪を投げても</a:t>
            </a:r>
          </a:p>
          <a:p>
            <a:pPr algn="ctr"/>
            <a:r>
              <a:rPr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意味がない！</a:t>
            </a:r>
          </a:p>
        </p:txBody>
      </p:sp>
    </p:spTree>
    <p:extLst>
      <p:ext uri="{BB962C8B-B14F-4D97-AF65-F5344CB8AC3E}">
        <p14:creationId xmlns:p14="http://schemas.microsoft.com/office/powerpoint/2010/main" val="38062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B315A0D3-FAB6-4F3E-A0B2-888D1419A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" y="2109359"/>
            <a:ext cx="6480000" cy="435375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400" dirty="0"/>
              <a:t>どこかにスタートラインの引き間違った</a:t>
            </a:r>
          </a:p>
          <a:p>
            <a:r>
              <a:rPr kumimoji="1" lang="ja-JP" altLang="en-US" sz="2400" dirty="0"/>
              <a:t>自主防災組織「</a:t>
            </a:r>
            <a:r>
              <a:rPr kumimoji="1" lang="ja-JP" altLang="en-US" sz="2400" dirty="0">
                <a:solidFill>
                  <a:srgbClr val="FF0000"/>
                </a:solidFill>
              </a:rPr>
              <a:t>共助</a:t>
            </a:r>
            <a:r>
              <a:rPr kumimoji="1" lang="ja-JP" altLang="en-US" sz="2400" dirty="0"/>
              <a:t>」→何をすべきか「</a:t>
            </a:r>
            <a:r>
              <a:rPr kumimoji="1" lang="ja-JP" altLang="en-US" sz="2400" dirty="0">
                <a:solidFill>
                  <a:srgbClr val="FF0000"/>
                </a:solidFill>
              </a:rPr>
              <a:t>定義がない</a:t>
            </a:r>
            <a:r>
              <a:rPr kumimoji="1" lang="ja-JP" altLang="en-US" sz="2400" dirty="0"/>
              <a:t>」</a:t>
            </a:r>
          </a:p>
          <a:p>
            <a:pPr lvl="1"/>
            <a:r>
              <a:rPr kumimoji="1" lang="ja-JP" altLang="en-US" sz="2400" dirty="0">
                <a:solidFill>
                  <a:srgbClr val="FF0000"/>
                </a:solidFill>
              </a:rPr>
              <a:t>できること</a:t>
            </a:r>
          </a:p>
          <a:p>
            <a:pPr lvl="1"/>
            <a:r>
              <a:rPr kumimoji="1" lang="ja-JP" altLang="en-US" sz="2400" dirty="0">
                <a:solidFill>
                  <a:srgbClr val="FF0000"/>
                </a:solidFill>
              </a:rPr>
              <a:t>できないこと</a:t>
            </a:r>
          </a:p>
          <a:p>
            <a:r>
              <a:rPr lang="ja-JP" altLang="en-US" sz="2400" dirty="0"/>
              <a:t>これらが何処にも明記されていない！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084C19A4-A484-48E2-B7F9-BB731EBF4CDC}"/>
              </a:ext>
            </a:extLst>
          </p:cNvPr>
          <p:cNvSpPr/>
          <p:nvPr/>
        </p:nvSpPr>
        <p:spPr bwMode="auto">
          <a:xfrm>
            <a:off x="5508053" y="2616072"/>
            <a:ext cx="3456435" cy="1913888"/>
          </a:xfrm>
          <a:prstGeom prst="ellips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助けることができない</a:t>
            </a:r>
          </a:p>
          <a:p>
            <a:pPr algn="ctr"/>
            <a:r>
              <a:rPr kumimoji="1" lang="ja-JP" altLang="en-US" sz="2000" dirty="0" err="1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だけ</a:t>
            </a:r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ではなく</a:t>
            </a:r>
          </a:p>
          <a:p>
            <a:pPr algn="ctr"/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共倒れしかねない！</a:t>
            </a:r>
          </a:p>
        </p:txBody>
      </p:sp>
    </p:spTree>
    <p:extLst>
      <p:ext uri="{BB962C8B-B14F-4D97-AF65-F5344CB8AC3E}">
        <p14:creationId xmlns:p14="http://schemas.microsoft.com/office/powerpoint/2010/main" val="413570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7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charRg st="57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800" dirty="0"/>
              <a:t>できるようになる為には！</a:t>
            </a:r>
          </a:p>
          <a:p>
            <a:r>
              <a:rPr kumimoji="1" lang="ja-JP" altLang="en-US" sz="2800" dirty="0"/>
              <a:t>それなりの</a:t>
            </a:r>
            <a:r>
              <a:rPr kumimoji="1" lang="ja-JP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備え（装備）が必要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10B0FFD-8886-405C-AA4D-A332EBA27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" y="2099584"/>
            <a:ext cx="6480000" cy="4353751"/>
          </a:xfrm>
          <a:prstGeom prst="rect">
            <a:avLst/>
          </a:prstGeom>
        </p:spPr>
      </p:pic>
      <p:sp>
        <p:nvSpPr>
          <p:cNvPr id="15" name="吹き出し: 円形 14">
            <a:extLst>
              <a:ext uri="{FF2B5EF4-FFF2-40B4-BE49-F238E27FC236}">
                <a16:creationId xmlns:a16="http://schemas.microsoft.com/office/drawing/2014/main" id="{1FCFB00B-ED9A-4FD9-972B-716DDD7B48ED}"/>
              </a:ext>
            </a:extLst>
          </p:cNvPr>
          <p:cNvSpPr/>
          <p:nvPr/>
        </p:nvSpPr>
        <p:spPr bwMode="auto">
          <a:xfrm>
            <a:off x="5962113" y="2240656"/>
            <a:ext cx="3002375" cy="1999800"/>
          </a:xfrm>
          <a:prstGeom prst="wedgeEllipseCallout">
            <a:avLst>
              <a:gd name="adj1" fmla="val -95679"/>
              <a:gd name="adj2" fmla="val 3234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自分が生き延びる術を</a:t>
            </a:r>
            <a:b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</a:br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身につけること！</a:t>
            </a:r>
            <a:endParaRPr kumimoji="1" lang="en-US" altLang="ja-JP" sz="2000" dirty="0">
              <a:solidFill>
                <a:srgbClr val="FFFF0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それが置き去りに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なっている</a:t>
            </a:r>
          </a:p>
        </p:txBody>
      </p:sp>
    </p:spTree>
    <p:extLst>
      <p:ext uri="{BB962C8B-B14F-4D97-AF65-F5344CB8AC3E}">
        <p14:creationId xmlns:p14="http://schemas.microsoft.com/office/powerpoint/2010/main" val="216661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210B0FFD-8886-405C-AA4D-A332EBA27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00808"/>
            <a:ext cx="2955600" cy="198579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616624"/>
          </a:xfrm>
        </p:spPr>
        <p:txBody>
          <a:bodyPr/>
          <a:lstStyle/>
          <a:p>
            <a:r>
              <a:rPr kumimoji="1" lang="ja-JP" altLang="en-US" sz="2800" dirty="0">
                <a:solidFill>
                  <a:srgbClr val="7030A0"/>
                </a:solidFill>
              </a:rPr>
              <a:t>人を助ける共助</a:t>
            </a: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助かりたいと思う人がお互いに助け合うことが「</a:t>
            </a:r>
            <a:r>
              <a:rPr kumimoji="1" lang="ja-JP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共助</a:t>
            </a:r>
            <a:r>
              <a:rPr kumimoji="1" lang="ja-JP" altLang="en-US" sz="2800" dirty="0">
                <a:solidFill>
                  <a:srgbClr val="FF0000"/>
                </a:solidFill>
              </a:rPr>
              <a:t>」</a:t>
            </a:r>
          </a:p>
          <a:p>
            <a:pPr lvl="1"/>
            <a:r>
              <a:rPr kumimoji="1" lang="ja-JP" altLang="en-US" sz="2400" dirty="0"/>
              <a:t>「</a:t>
            </a:r>
            <a:r>
              <a:rPr kumimoji="1" lang="ja-JP" altLang="en-US" sz="2400" dirty="0">
                <a:solidFill>
                  <a:srgbClr val="0070C0"/>
                </a:solidFill>
              </a:rPr>
              <a:t>助かろうとする意志がない人</a:t>
            </a:r>
            <a:r>
              <a:rPr kumimoji="1" lang="ja-JP" altLang="en-US" sz="2400" dirty="0"/>
              <a:t>」を</a:t>
            </a:r>
            <a:br>
              <a:rPr kumimoji="1" lang="ja-JP" altLang="en-US" sz="2400" dirty="0"/>
            </a:br>
            <a:r>
              <a:rPr kumimoji="1" lang="ja-JP" altLang="en-US" sz="2400" dirty="0"/>
              <a:t>　　　　　　　　助けることは不可能</a:t>
            </a:r>
          </a:p>
          <a:p>
            <a:r>
              <a:rPr kumimoji="1" lang="ja-JP" altLang="en-US" sz="2800" dirty="0"/>
              <a:t>しかし現在の日本では</a:t>
            </a:r>
          </a:p>
          <a:p>
            <a:r>
              <a:rPr kumimoji="1" lang="ja-JP" altLang="en-US" sz="2800" dirty="0">
                <a:solidFill>
                  <a:srgbClr val="7030A0"/>
                </a:solidFill>
              </a:rPr>
              <a:t>人を助ける共助</a:t>
            </a:r>
            <a:r>
              <a:rPr kumimoji="1" lang="ja-JP" altLang="en-US" sz="2800" dirty="0"/>
              <a:t>が推進されている</a:t>
            </a:r>
          </a:p>
          <a:p>
            <a:r>
              <a:rPr kumimoji="1" lang="ja-JP" altLang="en-US" sz="2800" dirty="0"/>
              <a:t>どこかにスタートラインの引き間違った原因がある</a:t>
            </a:r>
          </a:p>
          <a:p>
            <a:r>
              <a:rPr kumimoji="1" lang="ja-JP" altLang="en-US" sz="2800" dirty="0"/>
              <a:t>自主防災組織「</a:t>
            </a:r>
            <a:r>
              <a:rPr kumimoji="1" lang="ja-JP" altLang="en-US" sz="2800" dirty="0">
                <a:solidFill>
                  <a:srgbClr val="FF0000"/>
                </a:solidFill>
              </a:rPr>
              <a:t>共助</a:t>
            </a:r>
            <a:r>
              <a:rPr kumimoji="1" lang="ja-JP" altLang="en-US" sz="2800" dirty="0"/>
              <a:t>」→何をすべきか「</a:t>
            </a:r>
            <a:r>
              <a:rPr kumimoji="1" lang="ja-JP" altLang="en-US" sz="2800" dirty="0">
                <a:solidFill>
                  <a:srgbClr val="FF0000"/>
                </a:solidFill>
              </a:rPr>
              <a:t>定義がない</a:t>
            </a:r>
            <a:r>
              <a:rPr kumimoji="1" lang="ja-JP" altLang="en-US" sz="2800" dirty="0"/>
              <a:t>」</a:t>
            </a:r>
          </a:p>
          <a:p>
            <a:pPr lvl="1"/>
            <a:r>
              <a:rPr kumimoji="1" lang="ja-JP" altLang="en-US" sz="2400" dirty="0">
                <a:solidFill>
                  <a:srgbClr val="FF0000"/>
                </a:solidFill>
              </a:rPr>
              <a:t>できること</a:t>
            </a:r>
          </a:p>
          <a:p>
            <a:pPr lvl="1"/>
            <a:r>
              <a:rPr kumimoji="1" lang="ja-JP" altLang="en-US" sz="2400" dirty="0">
                <a:solidFill>
                  <a:srgbClr val="FF0000"/>
                </a:solidFill>
              </a:rPr>
              <a:t>できないこと</a:t>
            </a:r>
          </a:p>
          <a:p>
            <a:r>
              <a:rPr kumimoji="1" lang="ja-JP" altLang="en-US" sz="2800" dirty="0"/>
              <a:t>これらが何処にも明記されていない！</a:t>
            </a:r>
          </a:p>
          <a:p>
            <a:r>
              <a:rPr kumimoji="1" lang="ja-JP" altLang="en-US" sz="2800" dirty="0"/>
              <a:t>できるようになる為にはそれなりの</a:t>
            </a:r>
            <a:r>
              <a:rPr kumimoji="1" lang="ja-JP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備え（装備）が必要</a:t>
            </a:r>
          </a:p>
        </p:txBody>
      </p:sp>
    </p:spTree>
    <p:extLst>
      <p:ext uri="{BB962C8B-B14F-4D97-AF65-F5344CB8AC3E}">
        <p14:creationId xmlns:p14="http://schemas.microsoft.com/office/powerpoint/2010/main" val="229681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「共助」の形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7EA847C-D818-431C-86C9-39B3A06113B0}"/>
              </a:ext>
            </a:extLst>
          </p:cNvPr>
          <p:cNvSpPr/>
          <p:nvPr/>
        </p:nvSpPr>
        <p:spPr bwMode="auto">
          <a:xfrm>
            <a:off x="426368" y="918327"/>
            <a:ext cx="8291264" cy="5688632"/>
          </a:xfrm>
          <a:prstGeom prst="round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4400" dirty="0">
                <a:solidFill>
                  <a:srgbClr val="0000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助かる意識のない人や</a:t>
            </a:r>
            <a:endParaRPr lang="en-US" altLang="ja-JP" sz="4400" dirty="0">
              <a:solidFill>
                <a:srgbClr val="0000FF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rgbClr val="0000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助かる努力をしない人</a:t>
            </a:r>
          </a:p>
          <a:p>
            <a:pPr algn="ctr"/>
            <a:r>
              <a:rPr lang="ja-JP" altLang="en-US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この人達の「</a:t>
            </a:r>
            <a:r>
              <a:rPr lang="ja-JP" altLang="en-US" sz="4400" dirty="0">
                <a:solidFill>
                  <a:srgbClr val="FF00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安否確認</a:t>
            </a:r>
            <a:r>
              <a:rPr lang="ja-JP" altLang="en-US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」なんて</a:t>
            </a:r>
          </a:p>
          <a:p>
            <a:pPr algn="ctr"/>
            <a:r>
              <a:rPr lang="ja-JP" altLang="en-US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する必要はない</a:t>
            </a:r>
            <a:r>
              <a:rPr lang="en-US" altLang="ja-JP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!</a:t>
            </a:r>
          </a:p>
          <a:p>
            <a:pPr algn="ctr"/>
            <a:r>
              <a:rPr lang="ja-JP" altLang="en-US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</a:t>
            </a:r>
            <a:r>
              <a:rPr lang="en-US" altLang="ja-JP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『</a:t>
            </a:r>
            <a:r>
              <a:rPr lang="ja-JP" altLang="en-US" sz="4400" dirty="0">
                <a:solidFill>
                  <a:srgbClr val="FF00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私は大丈夫です！</a:t>
            </a:r>
            <a:r>
              <a:rPr lang="en-US" altLang="ja-JP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』</a:t>
            </a:r>
            <a:endParaRPr lang="ja-JP" altLang="en-US" sz="4400" dirty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lang="ja-JP" altLang="en-US" sz="4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自らが発信することが</a:t>
            </a:r>
          </a:p>
          <a:p>
            <a:pPr algn="ctr"/>
            <a:r>
              <a:rPr lang="ja-JP" altLang="en-US" sz="4400" dirty="0">
                <a:solidFill>
                  <a:srgbClr val="FF00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最も重要！</a:t>
            </a:r>
            <a:endParaRPr lang="en-US" altLang="ja-JP" sz="4400" dirty="0">
              <a:solidFill>
                <a:srgbClr val="FF000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1DF573B-B402-427E-8769-ACA1F8575DC8}"/>
              </a:ext>
            </a:extLst>
          </p:cNvPr>
          <p:cNvSpPr/>
          <p:nvPr/>
        </p:nvSpPr>
        <p:spPr bwMode="auto">
          <a:xfrm>
            <a:off x="386881" y="903531"/>
            <a:ext cx="8291264" cy="5688632"/>
          </a:xfrm>
          <a:prstGeom prst="round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4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発信することが出来ない人</a:t>
            </a:r>
            <a:r>
              <a:rPr lang="ja-JP" altLang="en-US" sz="32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と</a:t>
            </a: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発信しない人</a:t>
            </a:r>
          </a:p>
          <a:p>
            <a:pPr algn="ctr"/>
            <a:r>
              <a:rPr lang="ja-JP" altLang="en-US" sz="44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全く違うもの！</a:t>
            </a:r>
            <a:endParaRPr lang="en-US" altLang="ja-JP" sz="4400" dirty="0">
              <a:solidFill>
                <a:srgbClr val="FFFF0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普段は何もせず</a:t>
            </a: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災害時だから</a:t>
            </a:r>
          </a:p>
          <a:p>
            <a:pPr algn="ctr"/>
            <a:r>
              <a:rPr lang="ja-JP" altLang="en-US" sz="44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助けろ！</a:t>
            </a:r>
            <a:endParaRPr lang="en-US" altLang="ja-JP" sz="4400" dirty="0">
              <a:solidFill>
                <a:srgbClr val="FFFF0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これは都合良すぎる！</a:t>
            </a:r>
            <a:endParaRPr lang="en-US" altLang="ja-JP" sz="44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endParaRPr lang="en-US" altLang="ja-JP" sz="44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99F630A-3A97-4F2E-BB5F-A2E96485EF33}"/>
              </a:ext>
            </a:extLst>
          </p:cNvPr>
          <p:cNvSpPr/>
          <p:nvPr/>
        </p:nvSpPr>
        <p:spPr bwMode="auto">
          <a:xfrm>
            <a:off x="425618" y="933123"/>
            <a:ext cx="8291264" cy="5688632"/>
          </a:xfrm>
          <a:prstGeom prst="round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6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一般市民がやることと</a:t>
            </a:r>
          </a:p>
          <a:p>
            <a:pPr algn="ctr"/>
            <a:r>
              <a:rPr lang="ja-JP" altLang="en-US" sz="6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行政がやるべき責務</a:t>
            </a:r>
            <a:r>
              <a:rPr lang="ja-JP" altLang="en-US" sz="6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が</a:t>
            </a:r>
          </a:p>
          <a:p>
            <a:pPr algn="ctr"/>
            <a:r>
              <a:rPr lang="ja-JP" altLang="en-US" sz="6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混在しすぎている！</a:t>
            </a:r>
            <a:endParaRPr lang="en-US" altLang="ja-JP" sz="44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633AFD59-2F3D-4787-A765-F44750824020}"/>
              </a:ext>
            </a:extLst>
          </p:cNvPr>
          <p:cNvSpPr/>
          <p:nvPr/>
        </p:nvSpPr>
        <p:spPr bwMode="auto">
          <a:xfrm>
            <a:off x="411516" y="918327"/>
            <a:ext cx="8291264" cy="5688632"/>
          </a:xfrm>
          <a:prstGeom prst="round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54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行政ができもしないことを</a:t>
            </a:r>
          </a:p>
          <a:p>
            <a:pPr algn="ctr"/>
            <a:r>
              <a:rPr lang="ja-JP" altLang="en-US" sz="5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災害対策基本法に</a:t>
            </a:r>
          </a:p>
          <a:p>
            <a:pPr algn="ctr"/>
            <a:r>
              <a:rPr lang="ja-JP" altLang="en-US" sz="54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記載するな！</a:t>
            </a:r>
            <a:endParaRPr lang="en-US" altLang="ja-JP" sz="5400" dirty="0">
              <a:solidFill>
                <a:schemeClr val="bg1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市民は勘違いする！</a:t>
            </a:r>
            <a:endParaRPr lang="en-US" altLang="ja-JP" sz="5400" dirty="0">
              <a:solidFill>
                <a:srgbClr val="FFFF00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20" name="爆発: 14 pt 19">
            <a:extLst>
              <a:ext uri="{FF2B5EF4-FFF2-40B4-BE49-F238E27FC236}">
                <a16:creationId xmlns:a16="http://schemas.microsoft.com/office/drawing/2014/main" id="{9AAC8445-86A1-4C52-9EF0-A9B6267B4297}"/>
              </a:ext>
            </a:extLst>
          </p:cNvPr>
          <p:cNvSpPr/>
          <p:nvPr/>
        </p:nvSpPr>
        <p:spPr bwMode="auto">
          <a:xfrm>
            <a:off x="755576" y="933123"/>
            <a:ext cx="7344815" cy="5371503"/>
          </a:xfrm>
          <a:prstGeom prst="irregularSeal2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r>
              <a:rPr lang="ja-JP" altLang="en-US" dirty="0"/>
              <a:t>災害対策基本法</a:t>
            </a:r>
          </a:p>
          <a:p>
            <a:r>
              <a:rPr lang="ja-JP" altLang="en-US" dirty="0"/>
              <a:t>（国の責務）</a:t>
            </a:r>
          </a:p>
          <a:p>
            <a:r>
              <a:rPr lang="ja-JP" altLang="en-US" dirty="0"/>
              <a:t>第三条</a:t>
            </a:r>
            <a:endParaRPr lang="en-US" altLang="ja-JP" dirty="0"/>
          </a:p>
          <a:p>
            <a:r>
              <a:rPr lang="ja-JP" altLang="en-US" dirty="0"/>
              <a:t>国は、国土並びに国民の生命、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身体及び財産を災害から保護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する使命を有する</a:t>
            </a:r>
            <a:r>
              <a:rPr lang="ja-JP" altLang="en-US" dirty="0"/>
              <a:t>ことに鑑み、</a:t>
            </a:r>
            <a:endParaRPr lang="en-US" altLang="ja-JP" dirty="0"/>
          </a:p>
          <a:p>
            <a:r>
              <a:rPr lang="ja-JP" altLang="en-US" dirty="0"/>
              <a:t>組織及び機能の全てを挙げて</a:t>
            </a:r>
            <a:endParaRPr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防災に関し万全の措置を講ずる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責務を有する</a:t>
            </a:r>
            <a:r>
              <a:rPr lang="ja-JP" altLang="en-US" dirty="0"/>
              <a:t>。</a:t>
            </a:r>
            <a:endParaRPr lang="ja-JP" altLang="en-US" dirty="0">
              <a:effectLst/>
            </a:endParaRP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4DEBD032-E83C-41BD-AFCB-D21FFBA12130}"/>
              </a:ext>
            </a:extLst>
          </p:cNvPr>
          <p:cNvSpPr/>
          <p:nvPr/>
        </p:nvSpPr>
        <p:spPr bwMode="auto">
          <a:xfrm>
            <a:off x="5796136" y="4077072"/>
            <a:ext cx="3002375" cy="2382290"/>
          </a:xfrm>
          <a:prstGeom prst="wedgeEllipseCallout">
            <a:avLst>
              <a:gd name="adj1" fmla="val -105251"/>
              <a:gd name="adj2" fmla="val -20298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国が助ける！と</a:t>
            </a:r>
          </a:p>
          <a:p>
            <a:pPr algn="ctr"/>
            <a:r>
              <a:rPr kumimoji="1" lang="ja-JP" altLang="en-US" sz="2000" dirty="0">
                <a:solidFill>
                  <a:srgbClr val="FFFF00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いっているのだから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市民は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やらなくても良いだろう</a:t>
            </a:r>
          </a:p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と勘違い！</a:t>
            </a:r>
          </a:p>
        </p:txBody>
      </p:sp>
    </p:spTree>
    <p:extLst>
      <p:ext uri="{BB962C8B-B14F-4D97-AF65-F5344CB8AC3E}">
        <p14:creationId xmlns:p14="http://schemas.microsoft.com/office/powerpoint/2010/main" val="133435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kumimoji="1"/>
        </a:defPPr>
      </a:lstStyle>
    </a:spDef>
    <a:txDef>
      <a:spPr>
        <a:noFill/>
      </a:spPr>
      <a:bodyPr wrap="none" rtlCol="0">
        <a:spAutoFit/>
      </a:bodyPr>
      <a:lstStyle>
        <a:defPPr algn="ctr">
          <a:defRPr kumimoji="1" sz="8800" dirty="0" smtClean="0">
            <a:solidFill>
              <a:srgbClr val="FFFF00"/>
            </a:solidFill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2E70F5C6CAB4540B4D7E9DA517B2105" ma:contentTypeVersion="11" ma:contentTypeDescription="新しいドキュメントを作成します。" ma:contentTypeScope="" ma:versionID="6d4748f0f998b7c91ac2ceea9c2e873c">
  <xsd:schema xmlns:xsd="http://www.w3.org/2001/XMLSchema" xmlns:xs="http://www.w3.org/2001/XMLSchema" xmlns:p="http://schemas.microsoft.com/office/2006/metadata/properties" xmlns:ns3="8e6e7fb6-8a6f-4e0a-b925-e749412b980a" xmlns:ns4="1cedf165-053a-47fa-be23-2b084bde0043" targetNamespace="http://schemas.microsoft.com/office/2006/metadata/properties" ma:root="true" ma:fieldsID="bf7a0ff41e5c8c1e199f683722244429" ns3:_="" ns4:_="">
    <xsd:import namespace="8e6e7fb6-8a6f-4e0a-b925-e749412b980a"/>
    <xsd:import namespace="1cedf165-053a-47fa-be23-2b084bde00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e7fb6-8a6f-4e0a-b925-e749412b98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df165-053a-47fa-be23-2b084bde0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921A25-BEED-4C6B-A3B0-2C1583BFD0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6e7fb6-8a6f-4e0a-b925-e749412b980a"/>
    <ds:schemaRef ds:uri="1cedf165-053a-47fa-be23-2b084bde0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F07057-EE52-482D-B198-3F04181393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231774-FCEF-434E-9EF5-4ECAD13D1C86}">
  <ds:schemaRefs>
    <ds:schemaRef ds:uri="8e6e7fb6-8a6f-4e0a-b925-e749412b980a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1cedf165-053a-47fa-be23-2b084bde004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67150</TotalTime>
  <Words>807</Words>
  <Application>Microsoft Office PowerPoint</Application>
  <PresentationFormat>画面に合わせる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ＤＦ特太ゴシック体</vt:lpstr>
      <vt:lpstr>Wingdings</vt:lpstr>
      <vt:lpstr>ＭＳ Ｐゴシック</vt:lpstr>
      <vt:lpstr>Arial</vt:lpstr>
      <vt:lpstr>AR P悠々ゴシック体E</vt:lpstr>
      <vt:lpstr>ＤＦＧ特太ゴシック体</vt:lpstr>
      <vt:lpstr>標準デザイン</vt:lpstr>
      <vt:lpstr>PowerPoint プレゼンテーション</vt:lpstr>
      <vt:lpstr>「共助」の形</vt:lpstr>
      <vt:lpstr>「共助」の形</vt:lpstr>
      <vt:lpstr>「共助」の形</vt:lpstr>
      <vt:lpstr>「共助」の形</vt:lpstr>
      <vt:lpstr>「共助」の形</vt:lpstr>
      <vt:lpstr>「共助」の形</vt:lpstr>
      <vt:lpstr>「共助」の形</vt:lpstr>
      <vt:lpstr>「共助」の形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itou</dc:creator>
  <cp:lastModifiedBy>大西賞典</cp:lastModifiedBy>
  <cp:revision>3289</cp:revision>
  <dcterms:created xsi:type="dcterms:W3CDTF">2009-10-14T10:26:19Z</dcterms:created>
  <dcterms:modified xsi:type="dcterms:W3CDTF">2019-12-09T04:35:08Z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0x01010092E70F5C6CAB4540B4D7E9DA517B2105</vt:lpwstr>
  </property>
</Properties>
</file>